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2">
  <p:sldMasterIdLst>
    <p:sldMasterId id="2147483651" r:id="rId4"/>
  </p:sldMasterIdLst>
  <p:notesMasterIdLst>
    <p:notesMasterId r:id="rId19"/>
  </p:notesMasterIdLst>
  <p:handoutMasterIdLst>
    <p:handoutMasterId r:id="rId20"/>
  </p:handoutMasterIdLst>
  <p:sldIdLst>
    <p:sldId id="256" r:id="rId5"/>
    <p:sldId id="275" r:id="rId6"/>
    <p:sldId id="433" r:id="rId7"/>
    <p:sldId id="423" r:id="rId8"/>
    <p:sldId id="442" r:id="rId9"/>
    <p:sldId id="263" r:id="rId10"/>
    <p:sldId id="426" r:id="rId11"/>
    <p:sldId id="264" r:id="rId12"/>
    <p:sldId id="266" r:id="rId13"/>
    <p:sldId id="267" r:id="rId14"/>
    <p:sldId id="416" r:id="rId15"/>
    <p:sldId id="274" r:id="rId16"/>
    <p:sldId id="440" r:id="rId17"/>
    <p:sldId id="441"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11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4"/>
    <p:restoredTop sz="75180" autoAdjust="0"/>
  </p:normalViewPr>
  <p:slideViewPr>
    <p:cSldViewPr snapToGrid="0" snapToObjects="1">
      <p:cViewPr varScale="1">
        <p:scale>
          <a:sx n="52" d="100"/>
          <a:sy n="52" d="100"/>
        </p:scale>
        <p:origin x="1236"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9CA0715-6EE0-F041-A69F-09E6EE6EAAF9}" type="datetimeFigureOut">
              <a:rPr lang="en-US" smtClean="0"/>
              <a:t>3/10/2023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2DD78E0-87DB-7346-B78C-8221F244FAFF}" type="slidenum">
              <a:rPr lang="en-US" smtClean="0"/>
              <a:t>‹#›</a:t>
            </a:fld>
            <a:endParaRPr lang="en-US"/>
          </a:p>
        </p:txBody>
      </p:sp>
    </p:spTree>
    <p:extLst>
      <p:ext uri="{BB962C8B-B14F-4D97-AF65-F5344CB8AC3E}">
        <p14:creationId xmlns:p14="http://schemas.microsoft.com/office/powerpoint/2010/main" val="19977002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678E57-5B3A-DE4C-9BFB-EE6EBD3D218F}" type="datetimeFigureOut">
              <a:rPr lang="en-US" smtClean="0"/>
              <a:t>3/10/2023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65BCED-C43D-3848-9A74-DD176BAF7093}" type="slidenum">
              <a:rPr lang="en-US" smtClean="0"/>
              <a:t>‹#›</a:t>
            </a:fld>
            <a:endParaRPr lang="en-US"/>
          </a:p>
        </p:txBody>
      </p:sp>
    </p:spTree>
    <p:extLst>
      <p:ext uri="{BB962C8B-B14F-4D97-AF65-F5344CB8AC3E}">
        <p14:creationId xmlns:p14="http://schemas.microsoft.com/office/powerpoint/2010/main" val="3807951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7695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8D16988-AFBE-4012-99C2-6F61761AAEE5}"/>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dirty="0"/>
          </a:p>
        </p:txBody>
      </p:sp>
    </p:spTree>
    <p:extLst>
      <p:ext uri="{BB962C8B-B14F-4D97-AF65-F5344CB8AC3E}">
        <p14:creationId xmlns:p14="http://schemas.microsoft.com/office/powerpoint/2010/main" val="1299371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DA3DEAC-7784-43C7-859D-0EC96331023D}"/>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205792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F81101A-6A5B-4478-BEFC-55C470821A37}"/>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dirty="0"/>
          </a:p>
        </p:txBody>
      </p:sp>
    </p:spTree>
    <p:extLst>
      <p:ext uri="{BB962C8B-B14F-4D97-AF65-F5344CB8AC3E}">
        <p14:creationId xmlns:p14="http://schemas.microsoft.com/office/powerpoint/2010/main" val="2611321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727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6D9AC09-E8AC-4AE1-B59A-1B3C9B36D0C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1082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D30664C-DB46-453C-84A1-A0D39086A3BD}"/>
              </a:ext>
            </a:extLst>
          </p:cNvPr>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endParaRPr lang="en-GB" dirty="0"/>
          </a:p>
        </p:txBody>
      </p:sp>
    </p:spTree>
    <p:extLst>
      <p:ext uri="{BB962C8B-B14F-4D97-AF65-F5344CB8AC3E}">
        <p14:creationId xmlns:p14="http://schemas.microsoft.com/office/powerpoint/2010/main" val="155512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9045A70-6742-4205-B6FD-04D474D84190}"/>
              </a:ext>
            </a:extLst>
          </p:cNvPr>
          <p:cNvSpPr>
            <a:spLocks noGrp="1"/>
          </p:cNvSpPr>
          <p:nvPr>
            <p:ph type="body" idx="1"/>
          </p:nvPr>
        </p:nvSpPr>
        <p:spPr/>
        <p:txBody>
          <a:bodyPr/>
          <a:lstStyle/>
          <a:p>
            <a:pPr marL="742950" lvl="1" indent="-285750">
              <a:lnSpc>
                <a:spcPct val="107000"/>
              </a:lnSpc>
              <a:spcAft>
                <a:spcPts val="800"/>
              </a:spcAft>
              <a:buFont typeface="Courier New" panose="02070309020205020404" pitchFamily="49" charset="0"/>
              <a:buChar char="o"/>
            </a:pPr>
            <a:endParaRPr lang="en-GB" dirty="0"/>
          </a:p>
        </p:txBody>
      </p:sp>
    </p:spTree>
    <p:extLst>
      <p:ext uri="{BB962C8B-B14F-4D97-AF65-F5344CB8AC3E}">
        <p14:creationId xmlns:p14="http://schemas.microsoft.com/office/powerpoint/2010/main" val="187569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9998C51-832C-4245-A671-F82C072F377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674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079975-80B2-47F5-BD56-1FA7CE2C79DB}"/>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dirty="0"/>
          </a:p>
        </p:txBody>
      </p:sp>
    </p:spTree>
    <p:extLst>
      <p:ext uri="{BB962C8B-B14F-4D97-AF65-F5344CB8AC3E}">
        <p14:creationId xmlns:p14="http://schemas.microsoft.com/office/powerpoint/2010/main" val="357207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5E91B2B-EAC5-4C13-AED9-661A2FAB7AB3}"/>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dirty="0"/>
          </a:p>
        </p:txBody>
      </p:sp>
    </p:spTree>
    <p:extLst>
      <p:ext uri="{BB962C8B-B14F-4D97-AF65-F5344CB8AC3E}">
        <p14:creationId xmlns:p14="http://schemas.microsoft.com/office/powerpoint/2010/main" val="341793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6D9AC09-E8AC-4AE1-B59A-1B3C9B36D0C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532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6D9AC09-E8AC-4AE1-B59A-1B3C9B36D0C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55651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37A917-EB08-4EFB-AEF0-9C44185F8BA0}"/>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dirty="0"/>
          </a:p>
        </p:txBody>
      </p:sp>
    </p:spTree>
    <p:extLst>
      <p:ext uri="{BB962C8B-B14F-4D97-AF65-F5344CB8AC3E}">
        <p14:creationId xmlns:p14="http://schemas.microsoft.com/office/powerpoint/2010/main" val="347683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E706-4374-48B6-949D-34772E1F3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6891B3-A843-485C-BFE9-AF7A8D204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71B88B-700A-4E53-AC48-6F71F94AEFA7}"/>
              </a:ext>
            </a:extLst>
          </p:cNvPr>
          <p:cNvSpPr>
            <a:spLocks noGrp="1"/>
          </p:cNvSpPr>
          <p:nvPr>
            <p:ph type="dt" sz="half" idx="10"/>
          </p:nvPr>
        </p:nvSpPr>
        <p:spPr/>
        <p:txBody>
          <a:bodyPr/>
          <a:lstStyle/>
          <a:p>
            <a:fld id="{952A05D9-42BE-4CE8-9885-D18233852348}" type="datetimeFigureOut">
              <a:rPr lang="en-GB" smtClean="0"/>
              <a:t>10/03/2023</a:t>
            </a:fld>
            <a:endParaRPr lang="en-GB"/>
          </a:p>
        </p:txBody>
      </p:sp>
      <p:sp>
        <p:nvSpPr>
          <p:cNvPr id="5" name="Footer Placeholder 4">
            <a:extLst>
              <a:ext uri="{FF2B5EF4-FFF2-40B4-BE49-F238E27FC236}">
                <a16:creationId xmlns:a16="http://schemas.microsoft.com/office/drawing/2014/main" id="{972213D6-99A0-4DB5-BD45-495BD660BB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59E96-500B-4D38-A5DD-7DC5E509F031}"/>
              </a:ext>
            </a:extLst>
          </p:cNvPr>
          <p:cNvSpPr>
            <a:spLocks noGrp="1"/>
          </p:cNvSpPr>
          <p:nvPr>
            <p:ph type="sldNum" sz="quarter" idx="12"/>
          </p:nvPr>
        </p:nvSpPr>
        <p:spPr/>
        <p:txBody>
          <a:bodyPr/>
          <a:lstStyle/>
          <a:p>
            <a:fld id="{8A7BEC4D-07AF-4CFE-A45B-DD8F54D8C77C}" type="slidenum">
              <a:rPr lang="en-GB" smtClean="0"/>
              <a:t>‹#›</a:t>
            </a:fld>
            <a:endParaRPr lang="en-GB"/>
          </a:p>
        </p:txBody>
      </p:sp>
    </p:spTree>
    <p:extLst>
      <p:ext uri="{BB962C8B-B14F-4D97-AF65-F5344CB8AC3E}">
        <p14:creationId xmlns:p14="http://schemas.microsoft.com/office/powerpoint/2010/main" val="3716199750"/>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64BE1-C467-4748-9E1E-14F986053F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9BCD0-98EF-423C-9449-4F8FCB4900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9D1686-6919-4142-8CB1-6F3F16D886B5}"/>
              </a:ext>
            </a:extLst>
          </p:cNvPr>
          <p:cNvSpPr>
            <a:spLocks noGrp="1"/>
          </p:cNvSpPr>
          <p:nvPr>
            <p:ph type="dt" sz="half" idx="10"/>
          </p:nvPr>
        </p:nvSpPr>
        <p:spPr/>
        <p:txBody>
          <a:bodyPr/>
          <a:lstStyle/>
          <a:p>
            <a:fld id="{952A05D9-42BE-4CE8-9885-D18233852348}" type="datetimeFigureOut">
              <a:rPr lang="en-GB" smtClean="0"/>
              <a:t>10/03/2023</a:t>
            </a:fld>
            <a:endParaRPr lang="en-GB"/>
          </a:p>
        </p:txBody>
      </p:sp>
      <p:sp>
        <p:nvSpPr>
          <p:cNvPr id="5" name="Footer Placeholder 4">
            <a:extLst>
              <a:ext uri="{FF2B5EF4-FFF2-40B4-BE49-F238E27FC236}">
                <a16:creationId xmlns:a16="http://schemas.microsoft.com/office/drawing/2014/main" id="{C7BEAAF8-444B-40F3-8005-2A5FAFC53B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90D0-2ED9-4016-BF1E-3338094F2F21}"/>
              </a:ext>
            </a:extLst>
          </p:cNvPr>
          <p:cNvSpPr>
            <a:spLocks noGrp="1"/>
          </p:cNvSpPr>
          <p:nvPr>
            <p:ph type="sldNum" sz="quarter" idx="12"/>
          </p:nvPr>
        </p:nvSpPr>
        <p:spPr/>
        <p:txBody>
          <a:bodyPr/>
          <a:lstStyle/>
          <a:p>
            <a:fld id="{8A7BEC4D-07AF-4CFE-A45B-DD8F54D8C77C}" type="slidenum">
              <a:rPr lang="en-GB" smtClean="0"/>
              <a:t>‹#›</a:t>
            </a:fld>
            <a:endParaRPr lang="en-GB"/>
          </a:p>
        </p:txBody>
      </p:sp>
    </p:spTree>
    <p:extLst>
      <p:ext uri="{BB962C8B-B14F-4D97-AF65-F5344CB8AC3E}">
        <p14:creationId xmlns:p14="http://schemas.microsoft.com/office/powerpoint/2010/main" val="379388132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926644-EDFD-4A8E-9D59-B22D32A486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B7CF92-F153-4C8F-BB77-A990F1E0D7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D53BEB-E34F-4FBB-A3AC-E6251AA2405A}"/>
              </a:ext>
            </a:extLst>
          </p:cNvPr>
          <p:cNvSpPr>
            <a:spLocks noGrp="1"/>
          </p:cNvSpPr>
          <p:nvPr>
            <p:ph type="dt" sz="half" idx="10"/>
          </p:nvPr>
        </p:nvSpPr>
        <p:spPr/>
        <p:txBody>
          <a:bodyPr/>
          <a:lstStyle/>
          <a:p>
            <a:fld id="{952A05D9-42BE-4CE8-9885-D18233852348}" type="datetimeFigureOut">
              <a:rPr lang="en-GB" smtClean="0"/>
              <a:t>10/03/2023</a:t>
            </a:fld>
            <a:endParaRPr lang="en-GB"/>
          </a:p>
        </p:txBody>
      </p:sp>
      <p:sp>
        <p:nvSpPr>
          <p:cNvPr id="5" name="Footer Placeholder 4">
            <a:extLst>
              <a:ext uri="{FF2B5EF4-FFF2-40B4-BE49-F238E27FC236}">
                <a16:creationId xmlns:a16="http://schemas.microsoft.com/office/drawing/2014/main" id="{FC37C16A-B046-43F6-9F6B-364E4DD1FD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5874F-D0A4-4BFE-8F40-19CFF73DD5EA}"/>
              </a:ext>
            </a:extLst>
          </p:cNvPr>
          <p:cNvSpPr>
            <a:spLocks noGrp="1"/>
          </p:cNvSpPr>
          <p:nvPr>
            <p:ph type="sldNum" sz="quarter" idx="12"/>
          </p:nvPr>
        </p:nvSpPr>
        <p:spPr/>
        <p:txBody>
          <a:bodyPr/>
          <a:lstStyle/>
          <a:p>
            <a:fld id="{8A7BEC4D-07AF-4CFE-A45B-DD8F54D8C77C}" type="slidenum">
              <a:rPr lang="en-GB" smtClean="0"/>
              <a:t>‹#›</a:t>
            </a:fld>
            <a:endParaRPr lang="en-GB"/>
          </a:p>
        </p:txBody>
      </p:sp>
    </p:spTree>
    <p:extLst>
      <p:ext uri="{BB962C8B-B14F-4D97-AF65-F5344CB8AC3E}">
        <p14:creationId xmlns:p14="http://schemas.microsoft.com/office/powerpoint/2010/main" val="211379785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04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74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0449-5672-47B2-AF3A-80FF252311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5A623D-42A6-4FD9-8129-C1ACEEA05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04D944-42EF-4189-96CA-7E209ABDF407}"/>
              </a:ext>
            </a:extLst>
          </p:cNvPr>
          <p:cNvSpPr>
            <a:spLocks noGrp="1"/>
          </p:cNvSpPr>
          <p:nvPr>
            <p:ph type="dt" sz="half" idx="10"/>
          </p:nvPr>
        </p:nvSpPr>
        <p:spPr/>
        <p:txBody>
          <a:bodyPr/>
          <a:lstStyle/>
          <a:p>
            <a:fld id="{952A05D9-42BE-4CE8-9885-D18233852348}" type="datetimeFigureOut">
              <a:rPr lang="en-GB" smtClean="0"/>
              <a:t>10/03/2023</a:t>
            </a:fld>
            <a:endParaRPr lang="en-GB"/>
          </a:p>
        </p:txBody>
      </p:sp>
      <p:sp>
        <p:nvSpPr>
          <p:cNvPr id="5" name="Footer Placeholder 4">
            <a:extLst>
              <a:ext uri="{FF2B5EF4-FFF2-40B4-BE49-F238E27FC236}">
                <a16:creationId xmlns:a16="http://schemas.microsoft.com/office/drawing/2014/main" id="{DD3FE76C-DA0C-41BF-BDA0-1DC3408F9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D2D605-C939-4E35-B7FA-74A982B9795D}"/>
              </a:ext>
            </a:extLst>
          </p:cNvPr>
          <p:cNvSpPr>
            <a:spLocks noGrp="1"/>
          </p:cNvSpPr>
          <p:nvPr>
            <p:ph type="sldNum" sz="quarter" idx="12"/>
          </p:nvPr>
        </p:nvSpPr>
        <p:spPr/>
        <p:txBody>
          <a:bodyPr/>
          <a:lstStyle/>
          <a:p>
            <a:fld id="{8A7BEC4D-07AF-4CFE-A45B-DD8F54D8C77C}" type="slidenum">
              <a:rPr lang="en-GB" smtClean="0"/>
              <a:t>‹#›</a:t>
            </a:fld>
            <a:endParaRPr lang="en-GB"/>
          </a:p>
        </p:txBody>
      </p:sp>
    </p:spTree>
    <p:extLst>
      <p:ext uri="{BB962C8B-B14F-4D97-AF65-F5344CB8AC3E}">
        <p14:creationId xmlns:p14="http://schemas.microsoft.com/office/powerpoint/2010/main" val="322096995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8EFA-992F-4F0D-9A8D-5BA036B6E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BDCBE9-5C88-4A61-9484-BC9888F18E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C998A-CAE0-4B18-AD74-FB84C3128DD4}"/>
              </a:ext>
            </a:extLst>
          </p:cNvPr>
          <p:cNvSpPr>
            <a:spLocks noGrp="1"/>
          </p:cNvSpPr>
          <p:nvPr>
            <p:ph type="dt" sz="half" idx="10"/>
          </p:nvPr>
        </p:nvSpPr>
        <p:spPr/>
        <p:txBody>
          <a:bodyPr/>
          <a:lstStyle/>
          <a:p>
            <a:fld id="{952A05D9-42BE-4CE8-9885-D18233852348}" type="datetimeFigureOut">
              <a:rPr lang="en-GB" smtClean="0"/>
              <a:t>10/03/2023</a:t>
            </a:fld>
            <a:endParaRPr lang="en-GB"/>
          </a:p>
        </p:txBody>
      </p:sp>
      <p:sp>
        <p:nvSpPr>
          <p:cNvPr id="5" name="Footer Placeholder 4">
            <a:extLst>
              <a:ext uri="{FF2B5EF4-FFF2-40B4-BE49-F238E27FC236}">
                <a16:creationId xmlns:a16="http://schemas.microsoft.com/office/drawing/2014/main" id="{C0BFD5B5-473B-438A-9FC9-3B9F28AD4E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C283DF-D82D-4982-979E-F2FE66ECD0CB}"/>
              </a:ext>
            </a:extLst>
          </p:cNvPr>
          <p:cNvSpPr>
            <a:spLocks noGrp="1"/>
          </p:cNvSpPr>
          <p:nvPr>
            <p:ph type="sldNum" sz="quarter" idx="12"/>
          </p:nvPr>
        </p:nvSpPr>
        <p:spPr/>
        <p:txBody>
          <a:bodyPr/>
          <a:lstStyle/>
          <a:p>
            <a:fld id="{8A7BEC4D-07AF-4CFE-A45B-DD8F54D8C77C}" type="slidenum">
              <a:rPr lang="en-GB" smtClean="0"/>
              <a:t>‹#›</a:t>
            </a:fld>
            <a:endParaRPr lang="en-GB"/>
          </a:p>
        </p:txBody>
      </p:sp>
    </p:spTree>
    <p:extLst>
      <p:ext uri="{BB962C8B-B14F-4D97-AF65-F5344CB8AC3E}">
        <p14:creationId xmlns:p14="http://schemas.microsoft.com/office/powerpoint/2010/main" val="40764353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87AD-9CC1-4ED6-85A2-241424FA2C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04A90E-0294-4EB7-BBA6-A095DAA68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DB5255-B6F5-4303-B164-470D4FEBAF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CCB344-527A-43ED-B149-2EB13E6A962A}"/>
              </a:ext>
            </a:extLst>
          </p:cNvPr>
          <p:cNvSpPr>
            <a:spLocks noGrp="1"/>
          </p:cNvSpPr>
          <p:nvPr>
            <p:ph type="dt" sz="half" idx="10"/>
          </p:nvPr>
        </p:nvSpPr>
        <p:spPr/>
        <p:txBody>
          <a:bodyPr/>
          <a:lstStyle/>
          <a:p>
            <a:fld id="{952A05D9-42BE-4CE8-9885-D18233852348}" type="datetimeFigureOut">
              <a:rPr lang="en-GB" smtClean="0"/>
              <a:t>10/03/2023</a:t>
            </a:fld>
            <a:endParaRPr lang="en-GB"/>
          </a:p>
        </p:txBody>
      </p:sp>
      <p:sp>
        <p:nvSpPr>
          <p:cNvPr id="6" name="Footer Placeholder 5">
            <a:extLst>
              <a:ext uri="{FF2B5EF4-FFF2-40B4-BE49-F238E27FC236}">
                <a16:creationId xmlns:a16="http://schemas.microsoft.com/office/drawing/2014/main" id="{DD9A02EA-4F9C-4FFD-86E5-A2F3552E63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F57B1F-DDF4-4AA0-AE84-036357EBAEEF}"/>
              </a:ext>
            </a:extLst>
          </p:cNvPr>
          <p:cNvSpPr>
            <a:spLocks noGrp="1"/>
          </p:cNvSpPr>
          <p:nvPr>
            <p:ph type="sldNum" sz="quarter" idx="12"/>
          </p:nvPr>
        </p:nvSpPr>
        <p:spPr/>
        <p:txBody>
          <a:bodyPr/>
          <a:lstStyle/>
          <a:p>
            <a:fld id="{8A7BEC4D-07AF-4CFE-A45B-DD8F54D8C77C}" type="slidenum">
              <a:rPr lang="en-GB" smtClean="0"/>
              <a:t>‹#›</a:t>
            </a:fld>
            <a:endParaRPr lang="en-GB"/>
          </a:p>
        </p:txBody>
      </p:sp>
    </p:spTree>
    <p:extLst>
      <p:ext uri="{BB962C8B-B14F-4D97-AF65-F5344CB8AC3E}">
        <p14:creationId xmlns:p14="http://schemas.microsoft.com/office/powerpoint/2010/main" val="20272679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075F-D67B-4E28-9074-834698F962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78772B-84D1-4EDC-8049-09AF650E5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BF0CF-67A1-4C74-A6A0-5FA2A79C2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8C22CB-91BC-4746-9E51-8E1DD7DD0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A17D86-4591-415D-8B4F-91A8395E9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6FB9C8-8B8E-4F8F-BD66-FFBD90F1F0A8}"/>
              </a:ext>
            </a:extLst>
          </p:cNvPr>
          <p:cNvSpPr>
            <a:spLocks noGrp="1"/>
          </p:cNvSpPr>
          <p:nvPr>
            <p:ph type="dt" sz="half" idx="10"/>
          </p:nvPr>
        </p:nvSpPr>
        <p:spPr/>
        <p:txBody>
          <a:bodyPr/>
          <a:lstStyle/>
          <a:p>
            <a:fld id="{952A05D9-42BE-4CE8-9885-D18233852348}" type="datetimeFigureOut">
              <a:rPr lang="en-GB" smtClean="0"/>
              <a:t>10/03/2023</a:t>
            </a:fld>
            <a:endParaRPr lang="en-GB"/>
          </a:p>
        </p:txBody>
      </p:sp>
      <p:sp>
        <p:nvSpPr>
          <p:cNvPr id="8" name="Footer Placeholder 7">
            <a:extLst>
              <a:ext uri="{FF2B5EF4-FFF2-40B4-BE49-F238E27FC236}">
                <a16:creationId xmlns:a16="http://schemas.microsoft.com/office/drawing/2014/main" id="{146DC584-AC9A-4AC9-AB17-10D3ED2B18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AA9C53-6CB7-4BD0-AB93-180BC74C7BAC}"/>
              </a:ext>
            </a:extLst>
          </p:cNvPr>
          <p:cNvSpPr>
            <a:spLocks noGrp="1"/>
          </p:cNvSpPr>
          <p:nvPr>
            <p:ph type="sldNum" sz="quarter" idx="12"/>
          </p:nvPr>
        </p:nvSpPr>
        <p:spPr/>
        <p:txBody>
          <a:bodyPr/>
          <a:lstStyle/>
          <a:p>
            <a:fld id="{8A7BEC4D-07AF-4CFE-A45B-DD8F54D8C77C}" type="slidenum">
              <a:rPr lang="en-GB" smtClean="0"/>
              <a:t>‹#›</a:t>
            </a:fld>
            <a:endParaRPr lang="en-GB"/>
          </a:p>
        </p:txBody>
      </p:sp>
    </p:spTree>
    <p:extLst>
      <p:ext uri="{BB962C8B-B14F-4D97-AF65-F5344CB8AC3E}">
        <p14:creationId xmlns:p14="http://schemas.microsoft.com/office/powerpoint/2010/main" val="335803271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74CE-2B73-4BA5-B75C-5E864D8F58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07996F-19B2-4F48-82A4-983126417800}"/>
              </a:ext>
            </a:extLst>
          </p:cNvPr>
          <p:cNvSpPr>
            <a:spLocks noGrp="1"/>
          </p:cNvSpPr>
          <p:nvPr>
            <p:ph type="dt" sz="half" idx="10"/>
          </p:nvPr>
        </p:nvSpPr>
        <p:spPr/>
        <p:txBody>
          <a:bodyPr/>
          <a:lstStyle/>
          <a:p>
            <a:fld id="{952A05D9-42BE-4CE8-9885-D18233852348}" type="datetimeFigureOut">
              <a:rPr lang="en-GB" smtClean="0"/>
              <a:t>10/03/2023</a:t>
            </a:fld>
            <a:endParaRPr lang="en-GB"/>
          </a:p>
        </p:txBody>
      </p:sp>
      <p:sp>
        <p:nvSpPr>
          <p:cNvPr id="4" name="Footer Placeholder 3">
            <a:extLst>
              <a:ext uri="{FF2B5EF4-FFF2-40B4-BE49-F238E27FC236}">
                <a16:creationId xmlns:a16="http://schemas.microsoft.com/office/drawing/2014/main" id="{59734C28-E19A-4646-A50F-716D209970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704337-8B9B-470E-96C9-08FA7B35BD2B}"/>
              </a:ext>
            </a:extLst>
          </p:cNvPr>
          <p:cNvSpPr>
            <a:spLocks noGrp="1"/>
          </p:cNvSpPr>
          <p:nvPr>
            <p:ph type="sldNum" sz="quarter" idx="12"/>
          </p:nvPr>
        </p:nvSpPr>
        <p:spPr/>
        <p:txBody>
          <a:bodyPr/>
          <a:lstStyle/>
          <a:p>
            <a:fld id="{8A7BEC4D-07AF-4CFE-A45B-DD8F54D8C77C}" type="slidenum">
              <a:rPr lang="en-GB" smtClean="0"/>
              <a:t>‹#›</a:t>
            </a:fld>
            <a:endParaRPr lang="en-GB"/>
          </a:p>
        </p:txBody>
      </p:sp>
    </p:spTree>
    <p:extLst>
      <p:ext uri="{BB962C8B-B14F-4D97-AF65-F5344CB8AC3E}">
        <p14:creationId xmlns:p14="http://schemas.microsoft.com/office/powerpoint/2010/main" val="248543609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CB08EF-5B74-4723-B995-3559D39AAEFF}"/>
              </a:ext>
            </a:extLst>
          </p:cNvPr>
          <p:cNvSpPr>
            <a:spLocks noGrp="1"/>
          </p:cNvSpPr>
          <p:nvPr>
            <p:ph type="dt" sz="half" idx="10"/>
          </p:nvPr>
        </p:nvSpPr>
        <p:spPr/>
        <p:txBody>
          <a:bodyPr/>
          <a:lstStyle/>
          <a:p>
            <a:fld id="{952A05D9-42BE-4CE8-9885-D18233852348}" type="datetimeFigureOut">
              <a:rPr lang="en-GB" smtClean="0"/>
              <a:t>10/03/2023</a:t>
            </a:fld>
            <a:endParaRPr lang="en-GB"/>
          </a:p>
        </p:txBody>
      </p:sp>
      <p:sp>
        <p:nvSpPr>
          <p:cNvPr id="3" name="Footer Placeholder 2">
            <a:extLst>
              <a:ext uri="{FF2B5EF4-FFF2-40B4-BE49-F238E27FC236}">
                <a16:creationId xmlns:a16="http://schemas.microsoft.com/office/drawing/2014/main" id="{A291C3E8-3600-454A-8646-06E1FB106D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72986E-685D-424E-B057-6B11A396A23A}"/>
              </a:ext>
            </a:extLst>
          </p:cNvPr>
          <p:cNvSpPr>
            <a:spLocks noGrp="1"/>
          </p:cNvSpPr>
          <p:nvPr>
            <p:ph type="sldNum" sz="quarter" idx="12"/>
          </p:nvPr>
        </p:nvSpPr>
        <p:spPr/>
        <p:txBody>
          <a:bodyPr/>
          <a:lstStyle/>
          <a:p>
            <a:fld id="{8A7BEC4D-07AF-4CFE-A45B-DD8F54D8C77C}" type="slidenum">
              <a:rPr lang="en-GB" smtClean="0"/>
              <a:t>‹#›</a:t>
            </a:fld>
            <a:endParaRPr lang="en-GB"/>
          </a:p>
        </p:txBody>
      </p:sp>
    </p:spTree>
    <p:extLst>
      <p:ext uri="{BB962C8B-B14F-4D97-AF65-F5344CB8AC3E}">
        <p14:creationId xmlns:p14="http://schemas.microsoft.com/office/powerpoint/2010/main" val="123206470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C844-7539-4FDB-8541-30E66D9A4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18395B-5DD4-40BD-A8E1-05A298211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1695FD-1C9A-4CD1-A7CF-EFFA78B23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EBAB77-D77B-422C-8317-685EDD8F4FB3}"/>
              </a:ext>
            </a:extLst>
          </p:cNvPr>
          <p:cNvSpPr>
            <a:spLocks noGrp="1"/>
          </p:cNvSpPr>
          <p:nvPr>
            <p:ph type="dt" sz="half" idx="10"/>
          </p:nvPr>
        </p:nvSpPr>
        <p:spPr/>
        <p:txBody>
          <a:bodyPr/>
          <a:lstStyle/>
          <a:p>
            <a:fld id="{952A05D9-42BE-4CE8-9885-D18233852348}" type="datetimeFigureOut">
              <a:rPr lang="en-GB" smtClean="0"/>
              <a:t>10/03/2023</a:t>
            </a:fld>
            <a:endParaRPr lang="en-GB"/>
          </a:p>
        </p:txBody>
      </p:sp>
      <p:sp>
        <p:nvSpPr>
          <p:cNvPr id="6" name="Footer Placeholder 5">
            <a:extLst>
              <a:ext uri="{FF2B5EF4-FFF2-40B4-BE49-F238E27FC236}">
                <a16:creationId xmlns:a16="http://schemas.microsoft.com/office/drawing/2014/main" id="{63B430A3-8C0A-414D-AB00-BDA32D1CEE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3F33F5-BCFE-40F9-8730-4B6242E12D07}"/>
              </a:ext>
            </a:extLst>
          </p:cNvPr>
          <p:cNvSpPr>
            <a:spLocks noGrp="1"/>
          </p:cNvSpPr>
          <p:nvPr>
            <p:ph type="sldNum" sz="quarter" idx="12"/>
          </p:nvPr>
        </p:nvSpPr>
        <p:spPr/>
        <p:txBody>
          <a:bodyPr/>
          <a:lstStyle/>
          <a:p>
            <a:fld id="{8A7BEC4D-07AF-4CFE-A45B-DD8F54D8C77C}" type="slidenum">
              <a:rPr lang="en-GB" smtClean="0"/>
              <a:t>‹#›</a:t>
            </a:fld>
            <a:endParaRPr lang="en-GB"/>
          </a:p>
        </p:txBody>
      </p:sp>
    </p:spTree>
    <p:extLst>
      <p:ext uri="{BB962C8B-B14F-4D97-AF65-F5344CB8AC3E}">
        <p14:creationId xmlns:p14="http://schemas.microsoft.com/office/powerpoint/2010/main" val="205039669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4DA2-95B6-4868-A46F-449B2D253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DB189E-AFC8-40AA-9BE0-0C0B9ADF52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825F01-2678-4B06-89BD-3F3E21F38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64EA9-FC93-46C4-A275-7505ED0261F3}"/>
              </a:ext>
            </a:extLst>
          </p:cNvPr>
          <p:cNvSpPr>
            <a:spLocks noGrp="1"/>
          </p:cNvSpPr>
          <p:nvPr>
            <p:ph type="dt" sz="half" idx="10"/>
          </p:nvPr>
        </p:nvSpPr>
        <p:spPr/>
        <p:txBody>
          <a:bodyPr/>
          <a:lstStyle/>
          <a:p>
            <a:fld id="{952A05D9-42BE-4CE8-9885-D18233852348}" type="datetimeFigureOut">
              <a:rPr lang="en-GB" smtClean="0"/>
              <a:t>10/03/2023</a:t>
            </a:fld>
            <a:endParaRPr lang="en-GB"/>
          </a:p>
        </p:txBody>
      </p:sp>
      <p:sp>
        <p:nvSpPr>
          <p:cNvPr id="6" name="Footer Placeholder 5">
            <a:extLst>
              <a:ext uri="{FF2B5EF4-FFF2-40B4-BE49-F238E27FC236}">
                <a16:creationId xmlns:a16="http://schemas.microsoft.com/office/drawing/2014/main" id="{38968C89-E58E-4BA0-986A-A31FCBC58F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5C94C2-3565-41F7-8905-B5FD8B198542}"/>
              </a:ext>
            </a:extLst>
          </p:cNvPr>
          <p:cNvSpPr>
            <a:spLocks noGrp="1"/>
          </p:cNvSpPr>
          <p:nvPr>
            <p:ph type="sldNum" sz="quarter" idx="12"/>
          </p:nvPr>
        </p:nvSpPr>
        <p:spPr/>
        <p:txBody>
          <a:bodyPr/>
          <a:lstStyle/>
          <a:p>
            <a:fld id="{8A7BEC4D-07AF-4CFE-A45B-DD8F54D8C77C}" type="slidenum">
              <a:rPr lang="en-GB" smtClean="0"/>
              <a:t>‹#›</a:t>
            </a:fld>
            <a:endParaRPr lang="en-GB"/>
          </a:p>
        </p:txBody>
      </p:sp>
    </p:spTree>
    <p:extLst>
      <p:ext uri="{BB962C8B-B14F-4D97-AF65-F5344CB8AC3E}">
        <p14:creationId xmlns:p14="http://schemas.microsoft.com/office/powerpoint/2010/main" val="2173774422"/>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E6B18-B341-4B0C-86E8-B1D18821D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387E48-EBE0-4244-8AB5-D2425112B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190CAC-C55D-45DC-B9CA-B3532F427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A05D9-42BE-4CE8-9885-D18233852348}" type="datetimeFigureOut">
              <a:rPr lang="en-GB" smtClean="0"/>
              <a:t>10/03/2023</a:t>
            </a:fld>
            <a:endParaRPr lang="en-GB"/>
          </a:p>
        </p:txBody>
      </p:sp>
      <p:sp>
        <p:nvSpPr>
          <p:cNvPr id="5" name="Footer Placeholder 4">
            <a:extLst>
              <a:ext uri="{FF2B5EF4-FFF2-40B4-BE49-F238E27FC236}">
                <a16:creationId xmlns:a16="http://schemas.microsoft.com/office/drawing/2014/main" id="{7820BB73-1280-4052-91DD-9E8575C382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9EFB48-A2C8-4127-B6D6-B587BE8A1C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BEC4D-07AF-4CFE-A45B-DD8F54D8C77C}" type="slidenum">
              <a:rPr lang="en-GB" smtClean="0"/>
              <a:t>‹#›</a:t>
            </a:fld>
            <a:endParaRPr lang="en-GB"/>
          </a:p>
        </p:txBody>
      </p:sp>
    </p:spTree>
    <p:extLst>
      <p:ext uri="{BB962C8B-B14F-4D97-AF65-F5344CB8AC3E}">
        <p14:creationId xmlns:p14="http://schemas.microsoft.com/office/powerpoint/2010/main" val="13551703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4.tiff"/><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image" Target="../media/image3.png"/><Relationship Id="rId7"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tmp"/><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tmp"/><Relationship Id="rId5" Type="http://schemas.openxmlformats.org/officeDocument/2006/relationships/image" Target="../media/image11.tmp"/><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tiff"/><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1E6863E-D6E0-2F42-841E-C899B06C644E}"/>
              </a:ext>
            </a:extLst>
          </p:cNvPr>
          <p:cNvSpPr txBox="1">
            <a:spLocks noChangeArrowheads="1"/>
          </p:cNvSpPr>
          <p:nvPr/>
        </p:nvSpPr>
        <p:spPr>
          <a:xfrm>
            <a:off x="350982" y="4392731"/>
            <a:ext cx="11637818" cy="7024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761138"/>
                </a:solidFill>
                <a:latin typeface="Tahoma" charset="0"/>
                <a:ea typeface="Tahoma" charset="0"/>
                <a:cs typeface="Tahoma" charset="0"/>
              </a:rPr>
              <a:t>First-trimester treatment with artemisinin derivatives versus non-artemisinin antimalarials and the risk of adverse pregnancy outcomes in Africa and Asia: Updated individual patient data meta-analysis</a:t>
            </a:r>
          </a:p>
        </p:txBody>
      </p:sp>
      <p:sp>
        <p:nvSpPr>
          <p:cNvPr id="6" name="Rectangle 2">
            <a:extLst>
              <a:ext uri="{FF2B5EF4-FFF2-40B4-BE49-F238E27FC236}">
                <a16:creationId xmlns:a16="http://schemas.microsoft.com/office/drawing/2014/main" id="{C2590C4E-FC59-3548-84F0-4B190EBA461F}"/>
              </a:ext>
            </a:extLst>
          </p:cNvPr>
          <p:cNvSpPr txBox="1">
            <a:spLocks noChangeArrowheads="1"/>
          </p:cNvSpPr>
          <p:nvPr/>
        </p:nvSpPr>
        <p:spPr>
          <a:xfrm>
            <a:off x="621456" y="5514094"/>
            <a:ext cx="11212946" cy="457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Saito M., McGready R., Tinto H., Rouamba T., Mosha D., Rulisa S., Kariuki S., Desai M., Manyando C., Njunju E.M., Sevene E.</a:t>
            </a:r>
            <a:r>
              <a:rPr lang="en-GB"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Vala</a:t>
            </a: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Augusto O., Clerk C., Were E., </a:t>
            </a:r>
            <a:r>
              <a:rPr lang="en-GB"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Mrema</a:t>
            </a: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 Kisinza W., Byamugisha J., Kagawa M., Singlovic J., Yore M., van Eijk A., Mehta U., Stergachis A., Hill J., Stepniewska K., Gomes M.,  Guerin P., Nosten F., ter Kuile F.O., Dellicour S.</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p:txBody>
      </p:sp>
      <p:pic>
        <p:nvPicPr>
          <p:cNvPr id="3" name="Picture 2">
            <a:extLst>
              <a:ext uri="{FF2B5EF4-FFF2-40B4-BE49-F238E27FC236}">
                <a16:creationId xmlns:a16="http://schemas.microsoft.com/office/drawing/2014/main" id="{F6B94F02-61A1-5740-85DA-5E08F0DE69B5}"/>
              </a:ext>
            </a:extLst>
          </p:cNvPr>
          <p:cNvPicPr>
            <a:picLocks noChangeAspect="1"/>
          </p:cNvPicPr>
          <p:nvPr/>
        </p:nvPicPr>
        <p:blipFill>
          <a:blip r:embed="rId4"/>
          <a:stretch>
            <a:fillRect/>
          </a:stretch>
        </p:blipFill>
        <p:spPr>
          <a:xfrm>
            <a:off x="8112147" y="428690"/>
            <a:ext cx="3636739" cy="3000310"/>
          </a:xfrm>
          <a:prstGeom prst="rect">
            <a:avLst/>
          </a:prstGeom>
        </p:spPr>
      </p:pic>
      <p:sp>
        <p:nvSpPr>
          <p:cNvPr id="7" name="Rectangle 2">
            <a:extLst>
              <a:ext uri="{FF2B5EF4-FFF2-40B4-BE49-F238E27FC236}">
                <a16:creationId xmlns:a16="http://schemas.microsoft.com/office/drawing/2014/main" id="{F978B9A8-9855-4247-BF1A-01205F777AD1}"/>
              </a:ext>
            </a:extLst>
          </p:cNvPr>
          <p:cNvSpPr txBox="1">
            <a:spLocks noChangeArrowheads="1"/>
          </p:cNvSpPr>
          <p:nvPr/>
        </p:nvSpPr>
        <p:spPr>
          <a:xfrm>
            <a:off x="775854" y="5989773"/>
            <a:ext cx="11212946" cy="2678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GB" sz="1400" b="1" dirty="0">
                <a:effectLst/>
                <a:latin typeface="Calibri" panose="020F0502020204030204" pitchFamily="34" charset="0"/>
                <a:ea typeface="Yu Mincho" panose="02020400000000000000" pitchFamily="18" charset="-128"/>
                <a:cs typeface="Arial" panose="020B0604020202020204" pitchFamily="34" charset="0"/>
              </a:rPr>
              <a:t>RBM Webinar, 15 February 2023</a:t>
            </a:r>
          </a:p>
        </p:txBody>
      </p:sp>
    </p:spTree>
    <p:extLst>
      <p:ext uri="{BB962C8B-B14F-4D97-AF65-F5344CB8AC3E}">
        <p14:creationId xmlns:p14="http://schemas.microsoft.com/office/powerpoint/2010/main" val="27224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61925"/>
            <a:ext cx="8686800" cy="457200"/>
          </a:xfrm>
          <a:prstGeom prst="rect">
            <a:avLst/>
          </a:prstGeom>
        </p:spPr>
        <p:txBody>
          <a:bodyPr>
            <a:noAutofit/>
          </a:bodyPr>
          <a:lstStyle/>
          <a:p>
            <a:pPr eaLnBrk="1" hangingPunct="1"/>
            <a:r>
              <a:rPr lang="en-US" sz="2400" b="1" dirty="0">
                <a:solidFill>
                  <a:srgbClr val="761138"/>
                </a:solidFill>
                <a:latin typeface="Tahoma" charset="0"/>
                <a:ea typeface="Tahoma" charset="0"/>
                <a:cs typeface="Tahoma" charset="0"/>
              </a:rPr>
              <a:t>Result- Artemether-Lumefantrine vs Quinine</a:t>
            </a: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4"/>
          <a:stretch>
            <a:fillRect/>
          </a:stretch>
        </p:blipFill>
        <p:spPr>
          <a:xfrm>
            <a:off x="11631705" y="79693"/>
            <a:ext cx="481373" cy="529185"/>
          </a:xfrm>
          <a:prstGeom prst="rect">
            <a:avLst/>
          </a:prstGeom>
        </p:spPr>
      </p:pic>
      <p:pic>
        <p:nvPicPr>
          <p:cNvPr id="4" name="Picture 3">
            <a:extLst>
              <a:ext uri="{FF2B5EF4-FFF2-40B4-BE49-F238E27FC236}">
                <a16:creationId xmlns:a16="http://schemas.microsoft.com/office/drawing/2014/main" id="{510644B1-FC07-45C0-AC33-27F7BF97AB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47" y="863449"/>
            <a:ext cx="11099027" cy="5549514"/>
          </a:xfrm>
          <a:prstGeom prst="rect">
            <a:avLst/>
          </a:prstGeom>
        </p:spPr>
      </p:pic>
    </p:spTree>
    <p:extLst>
      <p:ext uri="{BB962C8B-B14F-4D97-AF65-F5344CB8AC3E}">
        <p14:creationId xmlns:p14="http://schemas.microsoft.com/office/powerpoint/2010/main" val="304472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61925"/>
            <a:ext cx="6477000" cy="457200"/>
          </a:xfrm>
          <a:prstGeom prst="rect">
            <a:avLst/>
          </a:prstGeom>
        </p:spPr>
        <p:txBody>
          <a:bodyPr>
            <a:noAutofit/>
          </a:bodyPr>
          <a:lstStyle/>
          <a:p>
            <a:pPr eaLnBrk="1" hangingPunct="1"/>
            <a:r>
              <a:rPr lang="en-US" sz="2400" b="1" dirty="0">
                <a:solidFill>
                  <a:srgbClr val="761138"/>
                </a:solidFill>
                <a:latin typeface="Tahoma" charset="0"/>
                <a:ea typeface="Tahoma" charset="0"/>
                <a:cs typeface="Tahoma" charset="0"/>
              </a:rPr>
              <a:t>Result- Congenital anomalies</a:t>
            </a: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4"/>
          <a:stretch>
            <a:fillRect/>
          </a:stretch>
        </p:blipFill>
        <p:spPr>
          <a:xfrm>
            <a:off x="11631705" y="79693"/>
            <a:ext cx="481373" cy="529185"/>
          </a:xfrm>
          <a:prstGeom prst="rect">
            <a:avLst/>
          </a:prstGeom>
        </p:spPr>
      </p:pic>
      <p:graphicFrame>
        <p:nvGraphicFramePr>
          <p:cNvPr id="2" name="Table 1">
            <a:extLst>
              <a:ext uri="{FF2B5EF4-FFF2-40B4-BE49-F238E27FC236}">
                <a16:creationId xmlns:a16="http://schemas.microsoft.com/office/drawing/2014/main" id="{0D07ED09-A24A-43DF-87E6-AAF2378DD266}"/>
              </a:ext>
            </a:extLst>
          </p:cNvPr>
          <p:cNvGraphicFramePr>
            <a:graphicFrameLocks noGrp="1"/>
          </p:cNvGraphicFramePr>
          <p:nvPr>
            <p:extLst>
              <p:ext uri="{D42A27DB-BD31-4B8C-83A1-F6EECF244321}">
                <p14:modId xmlns:p14="http://schemas.microsoft.com/office/powerpoint/2010/main" val="983343733"/>
              </p:ext>
            </p:extLst>
          </p:nvPr>
        </p:nvGraphicFramePr>
        <p:xfrm>
          <a:off x="459088" y="792736"/>
          <a:ext cx="8315462" cy="5675104"/>
        </p:xfrm>
        <a:graphic>
          <a:graphicData uri="http://schemas.openxmlformats.org/drawingml/2006/table">
            <a:tbl>
              <a:tblPr firstRow="1" bandRow="1">
                <a:tableStyleId>{5940675A-B579-460E-94D1-54222C63F5DA}</a:tableStyleId>
              </a:tblPr>
              <a:tblGrid>
                <a:gridCol w="1840767">
                  <a:extLst>
                    <a:ext uri="{9D8B030D-6E8A-4147-A177-3AD203B41FA5}">
                      <a16:colId xmlns:a16="http://schemas.microsoft.com/office/drawing/2014/main" val="3091913339"/>
                    </a:ext>
                  </a:extLst>
                </a:gridCol>
                <a:gridCol w="1294939">
                  <a:extLst>
                    <a:ext uri="{9D8B030D-6E8A-4147-A177-3AD203B41FA5}">
                      <a16:colId xmlns:a16="http://schemas.microsoft.com/office/drawing/2014/main" val="4253277566"/>
                    </a:ext>
                  </a:extLst>
                </a:gridCol>
                <a:gridCol w="1294939">
                  <a:extLst>
                    <a:ext uri="{9D8B030D-6E8A-4147-A177-3AD203B41FA5}">
                      <a16:colId xmlns:a16="http://schemas.microsoft.com/office/drawing/2014/main" val="2181444428"/>
                    </a:ext>
                  </a:extLst>
                </a:gridCol>
                <a:gridCol w="1294939">
                  <a:extLst>
                    <a:ext uri="{9D8B030D-6E8A-4147-A177-3AD203B41FA5}">
                      <a16:colId xmlns:a16="http://schemas.microsoft.com/office/drawing/2014/main" val="4251586930"/>
                    </a:ext>
                  </a:extLst>
                </a:gridCol>
                <a:gridCol w="1294939">
                  <a:extLst>
                    <a:ext uri="{9D8B030D-6E8A-4147-A177-3AD203B41FA5}">
                      <a16:colId xmlns:a16="http://schemas.microsoft.com/office/drawing/2014/main" val="764801963"/>
                    </a:ext>
                  </a:extLst>
                </a:gridCol>
                <a:gridCol w="1294939">
                  <a:extLst>
                    <a:ext uri="{9D8B030D-6E8A-4147-A177-3AD203B41FA5}">
                      <a16:colId xmlns:a16="http://schemas.microsoft.com/office/drawing/2014/main" val="3289044057"/>
                    </a:ext>
                  </a:extLst>
                </a:gridCol>
              </a:tblGrid>
              <a:tr h="190296">
                <a:tc rowSpan="2">
                  <a:txBody>
                    <a:bodyPr/>
                    <a:lstStyle/>
                    <a:p>
                      <a:pPr>
                        <a:lnSpc>
                          <a:spcPct val="100000"/>
                        </a:lnSpc>
                        <a:spcAft>
                          <a:spcPts val="0"/>
                        </a:spcAft>
                      </a:pPr>
                      <a:r>
                        <a:rPr lang="en-US" sz="1400" b="1" dirty="0">
                          <a:effectLst/>
                        </a:rPr>
                        <a:t>Congenital anomaly subgroup</a:t>
                      </a:r>
                      <a:endParaRPr lang="en-GB" sz="1400" b="1" dirty="0">
                        <a:effectLst/>
                        <a:latin typeface="Calibri" panose="020F0502020204030204" pitchFamily="34" charset="0"/>
                        <a:ea typeface="Yu Mincho" panose="02020400000000000000" pitchFamily="18" charset="-128"/>
                        <a:cs typeface="Arial" panose="020B0604020202020204" pitchFamily="34" charset="0"/>
                      </a:endParaRPr>
                    </a:p>
                  </a:txBody>
                  <a:tcPr marL="55941" marR="55941" marT="27970" marB="27970"/>
                </a:tc>
                <a:tc gridSpan="3">
                  <a:txBody>
                    <a:bodyPr/>
                    <a:lstStyle/>
                    <a:p>
                      <a:pPr>
                        <a:lnSpc>
                          <a:spcPct val="100000"/>
                        </a:lnSpc>
                        <a:spcAft>
                          <a:spcPts val="0"/>
                        </a:spcAft>
                      </a:pPr>
                      <a:r>
                        <a:rPr lang="en-US" sz="1400" b="1" dirty="0">
                          <a:effectLst/>
                        </a:rPr>
                        <a:t>First trimester</a:t>
                      </a:r>
                      <a:endParaRPr lang="en-GB" sz="1400" b="1" dirty="0">
                        <a:effectLst/>
                        <a:latin typeface="Calibri" panose="020F0502020204030204" pitchFamily="34" charset="0"/>
                        <a:ea typeface="Yu Mincho" panose="02020400000000000000" pitchFamily="18" charset="-128"/>
                        <a:cs typeface="Arial" panose="020B0604020202020204" pitchFamily="34" charset="0"/>
                      </a:endParaRPr>
                    </a:p>
                  </a:txBody>
                  <a:tcPr marL="55941" marR="55941" marT="27970" marB="27970"/>
                </a:tc>
                <a:tc hMerge="1">
                  <a:txBody>
                    <a:bodyPr/>
                    <a:lstStyle/>
                    <a:p>
                      <a:endParaRPr lang="en-GB"/>
                    </a:p>
                  </a:txBody>
                  <a:tcPr/>
                </a:tc>
                <a:tc hMerge="1">
                  <a:txBody>
                    <a:bodyPr/>
                    <a:lstStyle/>
                    <a:p>
                      <a:endParaRPr lang="en-GB"/>
                    </a:p>
                  </a:txBody>
                  <a:tcPr/>
                </a:tc>
                <a:tc gridSpan="2">
                  <a:txBody>
                    <a:bodyPr/>
                    <a:lstStyle/>
                    <a:p>
                      <a:pPr>
                        <a:lnSpc>
                          <a:spcPct val="100000"/>
                        </a:lnSpc>
                        <a:spcAft>
                          <a:spcPts val="0"/>
                        </a:spcAft>
                      </a:pPr>
                      <a:r>
                        <a:rPr lang="en-US" sz="1400" b="1">
                          <a:effectLst/>
                        </a:rPr>
                        <a:t>Embryo-sensitive period</a:t>
                      </a:r>
                      <a:endParaRPr lang="en-GB" sz="1400" b="1">
                        <a:effectLst/>
                        <a:latin typeface="Calibri" panose="020F0502020204030204" pitchFamily="34" charset="0"/>
                        <a:ea typeface="Yu Mincho" panose="02020400000000000000" pitchFamily="18" charset="-128"/>
                        <a:cs typeface="Arial" panose="020B0604020202020204" pitchFamily="34" charset="0"/>
                      </a:endParaRPr>
                    </a:p>
                  </a:txBody>
                  <a:tcPr marL="55941" marR="55941" marT="27970" marB="27970"/>
                </a:tc>
                <a:tc hMerge="1">
                  <a:txBody>
                    <a:bodyPr/>
                    <a:lstStyle/>
                    <a:p>
                      <a:endParaRPr lang="en-GB"/>
                    </a:p>
                  </a:txBody>
                  <a:tcPr/>
                </a:tc>
                <a:extLst>
                  <a:ext uri="{0D108BD9-81ED-4DB2-BD59-A6C34878D82A}">
                    <a16:rowId xmlns:a16="http://schemas.microsoft.com/office/drawing/2014/main" val="289140085"/>
                  </a:ext>
                </a:extLst>
              </a:tr>
              <a:tr h="354158">
                <a:tc vMerge="1">
                  <a:txBody>
                    <a:bodyPr/>
                    <a:lstStyle/>
                    <a:p>
                      <a:endParaRPr lang="en-GB"/>
                    </a:p>
                  </a:txBody>
                  <a:tcPr/>
                </a:tc>
                <a:tc>
                  <a:txBody>
                    <a:bodyPr/>
                    <a:lstStyle/>
                    <a:p>
                      <a:pPr>
                        <a:lnSpc>
                          <a:spcPct val="100000"/>
                        </a:lnSpc>
                        <a:spcAft>
                          <a:spcPts val="0"/>
                        </a:spcAft>
                      </a:pPr>
                      <a:r>
                        <a:rPr lang="en-US" sz="1400" b="1" dirty="0">
                          <a:effectLst/>
                        </a:rPr>
                        <a:t>ABT</a:t>
                      </a:r>
                      <a:endParaRPr lang="en-GB" sz="1400" b="1" dirty="0">
                        <a:effectLst/>
                      </a:endParaRPr>
                    </a:p>
                    <a:p>
                      <a:pPr>
                        <a:lnSpc>
                          <a:spcPct val="100000"/>
                        </a:lnSpc>
                        <a:spcAft>
                          <a:spcPts val="0"/>
                        </a:spcAft>
                      </a:pPr>
                      <a:r>
                        <a:rPr lang="en-US" sz="1400" b="1" dirty="0">
                          <a:effectLst/>
                        </a:rPr>
                        <a:t> (n=623)</a:t>
                      </a:r>
                      <a:endParaRPr lang="en-GB" sz="1400" b="1" dirty="0">
                        <a:effectLst/>
                        <a:latin typeface="Calibri" panose="020F0502020204030204" pitchFamily="34" charset="0"/>
                        <a:ea typeface="Yu Mincho" panose="02020400000000000000" pitchFamily="18" charset="-128"/>
                        <a:cs typeface="Arial" panose="020B0604020202020204" pitchFamily="34" charset="0"/>
                      </a:endParaRPr>
                    </a:p>
                  </a:txBody>
                  <a:tcPr marL="55941" marR="55941" marT="27970" marB="27970"/>
                </a:tc>
                <a:tc>
                  <a:txBody>
                    <a:bodyPr/>
                    <a:lstStyle/>
                    <a:p>
                      <a:pPr>
                        <a:lnSpc>
                          <a:spcPct val="100000"/>
                        </a:lnSpc>
                        <a:spcAft>
                          <a:spcPts val="0"/>
                        </a:spcAft>
                      </a:pPr>
                      <a:r>
                        <a:rPr lang="en-US" sz="1400" b="1" dirty="0">
                          <a:effectLst/>
                        </a:rPr>
                        <a:t>Non ABT</a:t>
                      </a:r>
                      <a:endParaRPr lang="en-GB" sz="1400" b="1" dirty="0">
                        <a:effectLst/>
                      </a:endParaRPr>
                    </a:p>
                    <a:p>
                      <a:pPr>
                        <a:lnSpc>
                          <a:spcPct val="100000"/>
                        </a:lnSpc>
                        <a:spcAft>
                          <a:spcPts val="0"/>
                        </a:spcAft>
                      </a:pPr>
                      <a:r>
                        <a:rPr lang="en-US" sz="1400" b="1" dirty="0">
                          <a:effectLst/>
                        </a:rPr>
                        <a:t> (n=681)</a:t>
                      </a:r>
                      <a:endParaRPr lang="en-GB" sz="1400" b="1" dirty="0">
                        <a:effectLst/>
                        <a:latin typeface="Calibri" panose="020F0502020204030204" pitchFamily="34" charset="0"/>
                        <a:ea typeface="Yu Mincho" panose="02020400000000000000" pitchFamily="18" charset="-128"/>
                        <a:cs typeface="Arial" panose="020B0604020202020204" pitchFamily="34" charset="0"/>
                      </a:endParaRPr>
                    </a:p>
                  </a:txBody>
                  <a:tcPr marL="55941" marR="55941" marT="27970" marB="27970"/>
                </a:tc>
                <a:tc>
                  <a:txBody>
                    <a:bodyPr/>
                    <a:lstStyle/>
                    <a:p>
                      <a:pPr>
                        <a:lnSpc>
                          <a:spcPct val="100000"/>
                        </a:lnSpc>
                        <a:spcAft>
                          <a:spcPts val="0"/>
                        </a:spcAft>
                      </a:pPr>
                      <a:r>
                        <a:rPr lang="en-US" sz="1400" b="1" dirty="0">
                          <a:effectLst/>
                        </a:rPr>
                        <a:t>Unexposed</a:t>
                      </a:r>
                      <a:endParaRPr lang="en-GB" sz="1400" b="1" dirty="0">
                        <a:effectLst/>
                      </a:endParaRPr>
                    </a:p>
                    <a:p>
                      <a:pPr>
                        <a:lnSpc>
                          <a:spcPct val="100000"/>
                        </a:lnSpc>
                        <a:spcAft>
                          <a:spcPts val="0"/>
                        </a:spcAft>
                      </a:pPr>
                      <a:r>
                        <a:rPr lang="en-US" sz="1400" b="1" dirty="0">
                          <a:effectLst/>
                        </a:rPr>
                        <a:t> (n=26270)</a:t>
                      </a:r>
                      <a:endParaRPr lang="en-GB" sz="1400" b="1" dirty="0">
                        <a:effectLst/>
                        <a:latin typeface="Calibri" panose="020F0502020204030204" pitchFamily="34" charset="0"/>
                        <a:ea typeface="Yu Mincho" panose="02020400000000000000" pitchFamily="18" charset="-128"/>
                        <a:cs typeface="Arial" panose="020B0604020202020204" pitchFamily="34" charset="0"/>
                      </a:endParaRPr>
                    </a:p>
                  </a:txBody>
                  <a:tcPr marL="55941" marR="55941" marT="27970" marB="27970"/>
                </a:tc>
                <a:tc>
                  <a:txBody>
                    <a:bodyPr/>
                    <a:lstStyle/>
                    <a:p>
                      <a:pPr>
                        <a:lnSpc>
                          <a:spcPct val="100000"/>
                        </a:lnSpc>
                        <a:spcAft>
                          <a:spcPts val="0"/>
                        </a:spcAft>
                      </a:pPr>
                      <a:r>
                        <a:rPr lang="en-US" sz="1400" b="1" dirty="0">
                          <a:effectLst/>
                        </a:rPr>
                        <a:t>ABT</a:t>
                      </a:r>
                      <a:endParaRPr lang="en-GB" sz="1400" b="1" dirty="0">
                        <a:effectLst/>
                      </a:endParaRPr>
                    </a:p>
                    <a:p>
                      <a:pPr>
                        <a:lnSpc>
                          <a:spcPct val="100000"/>
                        </a:lnSpc>
                        <a:spcAft>
                          <a:spcPts val="0"/>
                        </a:spcAft>
                      </a:pPr>
                      <a:r>
                        <a:rPr lang="en-US" sz="1400" b="1" dirty="0">
                          <a:effectLst/>
                        </a:rPr>
                        <a:t>(n=503)</a:t>
                      </a:r>
                      <a:endParaRPr lang="en-GB" sz="1400" b="1" dirty="0">
                        <a:effectLst/>
                        <a:latin typeface="Calibri" panose="020F0502020204030204" pitchFamily="34" charset="0"/>
                        <a:ea typeface="Yu Mincho" panose="02020400000000000000" pitchFamily="18" charset="-128"/>
                        <a:cs typeface="Arial" panose="020B0604020202020204" pitchFamily="34" charset="0"/>
                      </a:endParaRPr>
                    </a:p>
                  </a:txBody>
                  <a:tcPr marL="55941" marR="55941" marT="27970" marB="27970"/>
                </a:tc>
                <a:tc>
                  <a:txBody>
                    <a:bodyPr/>
                    <a:lstStyle/>
                    <a:p>
                      <a:pPr>
                        <a:lnSpc>
                          <a:spcPct val="100000"/>
                        </a:lnSpc>
                        <a:spcAft>
                          <a:spcPts val="0"/>
                        </a:spcAft>
                      </a:pPr>
                      <a:r>
                        <a:rPr lang="en-US" sz="1400" b="1" dirty="0">
                          <a:effectLst/>
                        </a:rPr>
                        <a:t>Non ABT</a:t>
                      </a:r>
                      <a:endParaRPr lang="en-GB" sz="1400" b="1" dirty="0">
                        <a:effectLst/>
                      </a:endParaRPr>
                    </a:p>
                    <a:p>
                      <a:pPr>
                        <a:lnSpc>
                          <a:spcPct val="100000"/>
                        </a:lnSpc>
                        <a:spcAft>
                          <a:spcPts val="0"/>
                        </a:spcAft>
                      </a:pPr>
                      <a:r>
                        <a:rPr lang="en-US" sz="1400" b="1" dirty="0">
                          <a:effectLst/>
                        </a:rPr>
                        <a:t>(n=558)</a:t>
                      </a:r>
                      <a:endParaRPr lang="en-GB" sz="1400" b="1" dirty="0">
                        <a:effectLst/>
                        <a:latin typeface="Calibri" panose="020F0502020204030204" pitchFamily="34" charset="0"/>
                        <a:ea typeface="Yu Mincho" panose="02020400000000000000" pitchFamily="18" charset="-128"/>
                        <a:cs typeface="Arial" panose="020B0604020202020204" pitchFamily="34" charset="0"/>
                      </a:endParaRPr>
                    </a:p>
                  </a:txBody>
                  <a:tcPr marL="55941" marR="55941" marT="27970" marB="27970"/>
                </a:tc>
                <a:extLst>
                  <a:ext uri="{0D108BD9-81ED-4DB2-BD59-A6C34878D82A}">
                    <a16:rowId xmlns:a16="http://schemas.microsoft.com/office/drawing/2014/main" val="2535261577"/>
                  </a:ext>
                </a:extLst>
              </a:tr>
              <a:tr h="418950">
                <a:tc>
                  <a:txBody>
                    <a:bodyPr/>
                    <a:lstStyle/>
                    <a:p>
                      <a:pPr marL="92075" indent="0">
                        <a:lnSpc>
                          <a:spcPct val="100000"/>
                        </a:lnSpc>
                        <a:spcAft>
                          <a:spcPts val="0"/>
                        </a:spcAft>
                      </a:pPr>
                      <a:r>
                        <a:rPr lang="en-US" sz="1400" dirty="0">
                          <a:effectLst/>
                        </a:rPr>
                        <a:t>Any major congenital anomaly</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5594" marR="5594" marT="5594" marB="0" anchor="ctr"/>
                </a:tc>
                <a:tc>
                  <a:txBody>
                    <a:bodyPr/>
                    <a:lstStyle/>
                    <a:p>
                      <a:pPr algn="ctr">
                        <a:lnSpc>
                          <a:spcPct val="100000"/>
                        </a:lnSpc>
                        <a:spcAft>
                          <a:spcPts val="0"/>
                        </a:spcAft>
                      </a:pPr>
                      <a:r>
                        <a:rPr lang="en-US" sz="1400" dirty="0">
                          <a:effectLst/>
                        </a:rPr>
                        <a:t>2* (0.32%)</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8 (1.17%)</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182 (0.69%)</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2** (0.40%)</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8 (1.43%)</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2007852384"/>
                  </a:ext>
                </a:extLst>
              </a:tr>
              <a:tr h="522537">
                <a:tc>
                  <a:txBody>
                    <a:bodyPr/>
                    <a:lstStyle/>
                    <a:p>
                      <a:pPr marL="92075" indent="0">
                        <a:lnSpc>
                          <a:spcPct val="100000"/>
                        </a:lnSpc>
                        <a:spcAft>
                          <a:spcPts val="0"/>
                        </a:spcAft>
                      </a:pPr>
                      <a:r>
                        <a:rPr lang="en-US" sz="1400" kern="1200" dirty="0">
                          <a:solidFill>
                            <a:schemeClr val="tx1"/>
                          </a:solidFill>
                          <a:effectLst/>
                          <a:latin typeface="+mn-lt"/>
                          <a:ea typeface="+mn-ea"/>
                          <a:cs typeface="+mn-cs"/>
                        </a:rPr>
                        <a:t>Cases with multiple congenital anomalies</a:t>
                      </a:r>
                      <a:endParaRPr lang="en-GB" sz="1400" kern="1200" dirty="0">
                        <a:solidFill>
                          <a:schemeClr val="tx1"/>
                        </a:solidFill>
                        <a:effectLst/>
                        <a:latin typeface="+mn-lt"/>
                        <a:ea typeface="+mn-ea"/>
                        <a:cs typeface="+mn-cs"/>
                      </a:endParaRPr>
                    </a:p>
                  </a:txBody>
                  <a:tcPr marL="5594" marR="5594" marT="5594" marB="0" anchor="ctr"/>
                </a:tc>
                <a:tc>
                  <a:txBody>
                    <a:bodyPr/>
                    <a:lstStyle/>
                    <a:p>
                      <a:pPr algn="ctr">
                        <a:lnSpc>
                          <a:spcPct val="100000"/>
                        </a:lnSpc>
                        <a:spcAft>
                          <a:spcPts val="0"/>
                        </a:spcAft>
                      </a:pPr>
                      <a:r>
                        <a:rPr lang="en-US" sz="1400" dirty="0">
                          <a:effectLst/>
                        </a:rPr>
                        <a:t>0 (0%)</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1 (0.15%)</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36 (0.14%)</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1 (0.18%)</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4042620818"/>
                  </a:ext>
                </a:extLst>
              </a:tr>
              <a:tr h="260091">
                <a:tc>
                  <a:txBody>
                    <a:bodyPr/>
                    <a:lstStyle/>
                    <a:p>
                      <a:pPr>
                        <a:lnSpc>
                          <a:spcPct val="100000"/>
                        </a:lnSpc>
                        <a:spcAft>
                          <a:spcPts val="0"/>
                        </a:spcAft>
                      </a:pPr>
                      <a:r>
                        <a:rPr lang="en-US" sz="1400" kern="1200" dirty="0">
                          <a:solidFill>
                            <a:schemeClr val="tx1"/>
                          </a:solidFill>
                          <a:effectLst/>
                          <a:latin typeface="+mn-lt"/>
                          <a:ea typeface="+mn-ea"/>
                          <a:cs typeface="+mn-cs"/>
                        </a:rPr>
                        <a:t>  Nervous system</a:t>
                      </a:r>
                      <a:endParaRPr lang="en-GB" sz="1400" kern="1200" dirty="0">
                        <a:solidFill>
                          <a:schemeClr val="tx1"/>
                        </a:solidFill>
                        <a:effectLst/>
                        <a:latin typeface="+mn-lt"/>
                        <a:ea typeface="+mn-ea"/>
                        <a:cs typeface="+mn-cs"/>
                      </a:endParaRPr>
                    </a:p>
                  </a:txBody>
                  <a:tcPr marL="5594" marR="5594" marT="5594"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27 (0.10%)</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509814606"/>
                  </a:ext>
                </a:extLst>
              </a:tr>
              <a:tr h="101321">
                <a:tc>
                  <a:txBody>
                    <a:bodyPr/>
                    <a:lstStyle/>
                    <a:p>
                      <a:pPr>
                        <a:lnSpc>
                          <a:spcPct val="100000"/>
                        </a:lnSpc>
                        <a:spcAft>
                          <a:spcPts val="0"/>
                        </a:spcAft>
                      </a:pPr>
                      <a:r>
                        <a:rPr lang="en-US" sz="1400" kern="1200" dirty="0">
                          <a:solidFill>
                            <a:schemeClr val="tx1"/>
                          </a:solidFill>
                          <a:effectLst/>
                          <a:latin typeface="+mn-lt"/>
                          <a:ea typeface="+mn-ea"/>
                          <a:cs typeface="+mn-cs"/>
                        </a:rPr>
                        <a:t>  Eye</a:t>
                      </a:r>
                      <a:endParaRPr lang="en-GB" sz="1400" kern="1200" dirty="0">
                        <a:solidFill>
                          <a:schemeClr val="tx1"/>
                        </a:solidFill>
                        <a:effectLst/>
                        <a:latin typeface="+mn-lt"/>
                        <a:ea typeface="+mn-ea"/>
                        <a:cs typeface="+mn-cs"/>
                      </a:endParaRPr>
                    </a:p>
                  </a:txBody>
                  <a:tcPr marL="5594" marR="5594" marT="5594"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8 (0.03%)</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1618112844"/>
                  </a:ext>
                </a:extLst>
              </a:tr>
              <a:tr h="260091">
                <a:tc>
                  <a:txBody>
                    <a:bodyPr/>
                    <a:lstStyle/>
                    <a:p>
                      <a:pPr>
                        <a:lnSpc>
                          <a:spcPct val="100000"/>
                        </a:lnSpc>
                        <a:spcAft>
                          <a:spcPts val="0"/>
                        </a:spcAft>
                      </a:pPr>
                      <a:r>
                        <a:rPr lang="en-US" sz="1400" kern="1200" dirty="0">
                          <a:solidFill>
                            <a:schemeClr val="tx1"/>
                          </a:solidFill>
                          <a:effectLst/>
                          <a:latin typeface="+mn-lt"/>
                          <a:ea typeface="+mn-ea"/>
                          <a:cs typeface="+mn-cs"/>
                        </a:rPr>
                        <a:t>  Ear, face and neck</a:t>
                      </a:r>
                      <a:endParaRPr lang="en-GB" sz="1400" kern="1200" dirty="0">
                        <a:solidFill>
                          <a:schemeClr val="tx1"/>
                        </a:solidFill>
                        <a:effectLst/>
                        <a:latin typeface="+mn-lt"/>
                        <a:ea typeface="+mn-ea"/>
                        <a:cs typeface="+mn-cs"/>
                      </a:endParaRPr>
                    </a:p>
                  </a:txBody>
                  <a:tcPr marL="5594" marR="5594" marT="5594"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13 (0.05%)</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2334662588"/>
                  </a:ext>
                </a:extLst>
              </a:tr>
              <a:tr h="285887">
                <a:tc>
                  <a:txBody>
                    <a:bodyPr/>
                    <a:lstStyle/>
                    <a:p>
                      <a:pPr marL="92075" indent="0">
                        <a:lnSpc>
                          <a:spcPct val="100000"/>
                        </a:lnSpc>
                        <a:spcAft>
                          <a:spcPts val="0"/>
                        </a:spcAft>
                        <a:tabLst>
                          <a:tab pos="0" algn="l"/>
                        </a:tabLst>
                      </a:pPr>
                      <a:r>
                        <a:rPr lang="en-US" sz="1400" kern="1200" dirty="0">
                          <a:solidFill>
                            <a:schemeClr val="tx1"/>
                          </a:solidFill>
                          <a:effectLst/>
                          <a:latin typeface="+mn-lt"/>
                          <a:ea typeface="+mn-ea"/>
                          <a:cs typeface="+mn-cs"/>
                        </a:rPr>
                        <a:t>Congenital heart defects</a:t>
                      </a:r>
                      <a:endParaRPr lang="en-GB" sz="1400" kern="1200" dirty="0">
                        <a:solidFill>
                          <a:schemeClr val="tx1"/>
                        </a:solidFill>
                        <a:effectLst/>
                        <a:latin typeface="+mn-lt"/>
                        <a:ea typeface="+mn-ea"/>
                        <a:cs typeface="+mn-cs"/>
                      </a:endParaRPr>
                    </a:p>
                  </a:txBody>
                  <a:tcPr marL="5594" marR="5594" marT="5594"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1 (0.15%)</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15 (0.07%)</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0 (0%)</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1 (0.18%)</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1932486107"/>
                  </a:ext>
                </a:extLst>
              </a:tr>
              <a:tr h="260091">
                <a:tc>
                  <a:txBody>
                    <a:bodyPr/>
                    <a:lstStyle/>
                    <a:p>
                      <a:pPr>
                        <a:lnSpc>
                          <a:spcPct val="100000"/>
                        </a:lnSpc>
                        <a:spcAft>
                          <a:spcPts val="0"/>
                        </a:spcAft>
                      </a:pPr>
                      <a:r>
                        <a:rPr lang="en-US" sz="1400" kern="1200" dirty="0">
                          <a:solidFill>
                            <a:schemeClr val="tx1"/>
                          </a:solidFill>
                          <a:effectLst/>
                          <a:latin typeface="+mn-lt"/>
                          <a:ea typeface="+mn-ea"/>
                          <a:cs typeface="+mn-cs"/>
                        </a:rPr>
                        <a:t>  Oro-facial clefts</a:t>
                      </a:r>
                      <a:endParaRPr lang="en-GB" sz="1400" kern="1200" dirty="0">
                        <a:solidFill>
                          <a:schemeClr val="tx1"/>
                        </a:solidFill>
                        <a:effectLst/>
                        <a:latin typeface="+mn-lt"/>
                        <a:ea typeface="+mn-ea"/>
                        <a:cs typeface="+mn-cs"/>
                      </a:endParaRPr>
                    </a:p>
                  </a:txBody>
                  <a:tcPr marL="5594" marR="5594" marT="5594" marB="0" anchor="ctr"/>
                </a:tc>
                <a:tc>
                  <a:txBody>
                    <a:bodyPr/>
                    <a:lstStyle/>
                    <a:p>
                      <a:pPr algn="ctr">
                        <a:lnSpc>
                          <a:spcPct val="100000"/>
                        </a:lnSpc>
                        <a:spcAft>
                          <a:spcPts val="0"/>
                        </a:spcAft>
                      </a:pPr>
                      <a:r>
                        <a:rPr lang="en-US" sz="1400">
                          <a:effectLst/>
                        </a:rPr>
                        <a:t>1 (0.16%)</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2 (0.29%)</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30 (0.12%)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0 (0%)</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2 (0.36%)</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3566970343"/>
                  </a:ext>
                </a:extLst>
              </a:tr>
              <a:tr h="260091">
                <a:tc>
                  <a:txBody>
                    <a:bodyPr/>
                    <a:lstStyle/>
                    <a:p>
                      <a:pPr>
                        <a:lnSpc>
                          <a:spcPct val="100000"/>
                        </a:lnSpc>
                        <a:spcAft>
                          <a:spcPts val="0"/>
                        </a:spcAft>
                      </a:pPr>
                      <a:r>
                        <a:rPr lang="en-US" sz="1400" kern="1200" dirty="0">
                          <a:solidFill>
                            <a:schemeClr val="tx1"/>
                          </a:solidFill>
                          <a:effectLst/>
                          <a:latin typeface="+mn-lt"/>
                          <a:ea typeface="+mn-ea"/>
                          <a:cs typeface="+mn-cs"/>
                        </a:rPr>
                        <a:t>  Digestive system</a:t>
                      </a:r>
                      <a:endParaRPr lang="en-GB" sz="1400" kern="1200" dirty="0">
                        <a:solidFill>
                          <a:schemeClr val="tx1"/>
                        </a:solidFill>
                        <a:effectLst/>
                        <a:latin typeface="+mn-lt"/>
                        <a:ea typeface="+mn-ea"/>
                        <a:cs typeface="+mn-cs"/>
                      </a:endParaRPr>
                    </a:p>
                  </a:txBody>
                  <a:tcPr marL="5594" marR="5594" marT="5594"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20 (0.08%)</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1 (0.20%)</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0 (0%)</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1188067150"/>
                  </a:ext>
                </a:extLst>
              </a:tr>
              <a:tr h="260091">
                <a:tc>
                  <a:txBody>
                    <a:bodyPr/>
                    <a:lstStyle/>
                    <a:p>
                      <a:pPr>
                        <a:lnSpc>
                          <a:spcPct val="100000"/>
                        </a:lnSpc>
                        <a:spcAft>
                          <a:spcPts val="0"/>
                        </a:spcAft>
                      </a:pPr>
                      <a:r>
                        <a:rPr lang="en-US" sz="1400" kern="1200" dirty="0">
                          <a:solidFill>
                            <a:schemeClr val="tx1"/>
                          </a:solidFill>
                          <a:effectLst/>
                          <a:latin typeface="+mn-lt"/>
                          <a:ea typeface="+mn-ea"/>
                          <a:cs typeface="+mn-cs"/>
                        </a:rPr>
                        <a:t>  Abdominal wall defects</a:t>
                      </a:r>
                      <a:endParaRPr lang="en-GB" sz="1400" kern="1200" dirty="0">
                        <a:solidFill>
                          <a:schemeClr val="tx1"/>
                        </a:solidFill>
                        <a:effectLst/>
                        <a:latin typeface="+mn-lt"/>
                        <a:ea typeface="+mn-ea"/>
                        <a:cs typeface="+mn-cs"/>
                      </a:endParaRPr>
                    </a:p>
                  </a:txBody>
                  <a:tcPr marL="5594" marR="5594" marT="5594"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10 (0.04%)</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1955954333"/>
                  </a:ext>
                </a:extLst>
              </a:tr>
              <a:tr h="130600">
                <a:tc>
                  <a:txBody>
                    <a:bodyPr/>
                    <a:lstStyle/>
                    <a:p>
                      <a:pPr>
                        <a:lnSpc>
                          <a:spcPct val="100000"/>
                        </a:lnSpc>
                        <a:spcAft>
                          <a:spcPts val="0"/>
                        </a:spcAft>
                      </a:pPr>
                      <a:r>
                        <a:rPr lang="en-US" sz="1400" kern="1200" dirty="0">
                          <a:solidFill>
                            <a:schemeClr val="tx1"/>
                          </a:solidFill>
                          <a:effectLst/>
                          <a:latin typeface="+mn-lt"/>
                          <a:ea typeface="+mn-ea"/>
                          <a:cs typeface="+mn-cs"/>
                        </a:rPr>
                        <a:t>  Urinary</a:t>
                      </a:r>
                      <a:endParaRPr lang="en-GB" sz="1400" kern="1200" dirty="0">
                        <a:solidFill>
                          <a:schemeClr val="tx1"/>
                        </a:solidFill>
                        <a:effectLst/>
                        <a:latin typeface="+mn-lt"/>
                        <a:ea typeface="+mn-ea"/>
                        <a:cs typeface="+mn-cs"/>
                      </a:endParaRPr>
                    </a:p>
                  </a:txBody>
                  <a:tcPr marL="5594" marR="5594" marT="5594"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4 (0.02%)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2655704472"/>
                  </a:ext>
                </a:extLst>
              </a:tr>
              <a:tr h="130600">
                <a:tc>
                  <a:txBody>
                    <a:bodyPr/>
                    <a:lstStyle/>
                    <a:p>
                      <a:pPr>
                        <a:lnSpc>
                          <a:spcPct val="100000"/>
                        </a:lnSpc>
                        <a:spcAft>
                          <a:spcPts val="0"/>
                        </a:spcAft>
                      </a:pPr>
                      <a:r>
                        <a:rPr lang="en-US" sz="1400" kern="1200">
                          <a:solidFill>
                            <a:schemeClr val="tx1"/>
                          </a:solidFill>
                          <a:effectLst/>
                          <a:latin typeface="+mn-lt"/>
                          <a:ea typeface="+mn-ea"/>
                          <a:cs typeface="+mn-cs"/>
                        </a:rPr>
                        <a:t>  Genital</a:t>
                      </a:r>
                      <a:endParaRPr lang="en-GB" sz="1400" kern="1200">
                        <a:solidFill>
                          <a:schemeClr val="tx1"/>
                        </a:solidFill>
                        <a:effectLst/>
                        <a:latin typeface="+mn-lt"/>
                        <a:ea typeface="+mn-ea"/>
                        <a:cs typeface="+mn-cs"/>
                      </a:endParaRPr>
                    </a:p>
                  </a:txBody>
                  <a:tcPr marL="5594" marR="5594" marT="5594"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8 (0.03%)</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2661632368"/>
                  </a:ext>
                </a:extLst>
              </a:tr>
              <a:tr h="130600">
                <a:tc>
                  <a:txBody>
                    <a:bodyPr/>
                    <a:lstStyle/>
                    <a:p>
                      <a:pPr>
                        <a:lnSpc>
                          <a:spcPct val="100000"/>
                        </a:lnSpc>
                        <a:spcAft>
                          <a:spcPts val="0"/>
                        </a:spcAft>
                      </a:pPr>
                      <a:r>
                        <a:rPr lang="en-GB" sz="1400" kern="1200">
                          <a:solidFill>
                            <a:schemeClr val="tx1"/>
                          </a:solidFill>
                          <a:effectLst/>
                          <a:latin typeface="+mn-lt"/>
                          <a:ea typeface="+mn-ea"/>
                          <a:cs typeface="+mn-cs"/>
                        </a:rPr>
                        <a:t>  Limb</a:t>
                      </a:r>
                    </a:p>
                  </a:txBody>
                  <a:tcPr marL="5594" marR="5594" marT="5594" marB="0" anchor="ctr"/>
                </a:tc>
                <a:tc>
                  <a:txBody>
                    <a:bodyPr/>
                    <a:lstStyle/>
                    <a:p>
                      <a:pPr algn="ctr">
                        <a:lnSpc>
                          <a:spcPct val="100000"/>
                        </a:lnSpc>
                        <a:spcAft>
                          <a:spcPts val="0"/>
                        </a:spcAft>
                      </a:pPr>
                      <a:r>
                        <a:rPr lang="en-US" sz="1400">
                          <a:effectLst/>
                        </a:rPr>
                        <a:t>1 (0.16%)</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5 (0.73%)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46 (0.18%)</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1 (0.20%)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5 (0.90%)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475777902"/>
                  </a:ext>
                </a:extLst>
              </a:tr>
              <a:tr h="391314">
                <a:tc>
                  <a:txBody>
                    <a:bodyPr/>
                    <a:lstStyle/>
                    <a:p>
                      <a:pPr marL="92075" indent="0">
                        <a:lnSpc>
                          <a:spcPct val="100000"/>
                        </a:lnSpc>
                        <a:spcAft>
                          <a:spcPts val="0"/>
                        </a:spcAft>
                      </a:pPr>
                      <a:r>
                        <a:rPr lang="en-US" sz="1400" kern="1200" dirty="0">
                          <a:solidFill>
                            <a:schemeClr val="tx1"/>
                          </a:solidFill>
                          <a:effectLst/>
                          <a:latin typeface="+mn-lt"/>
                          <a:ea typeface="+mn-ea"/>
                          <a:cs typeface="+mn-cs"/>
                        </a:rPr>
                        <a:t>Other anomalies / syndromes</a:t>
                      </a:r>
                      <a:endParaRPr lang="en-GB" sz="1400" kern="1200" dirty="0">
                        <a:solidFill>
                          <a:schemeClr val="tx1"/>
                        </a:solidFill>
                        <a:effectLst/>
                        <a:latin typeface="+mn-lt"/>
                        <a:ea typeface="+mn-ea"/>
                        <a:cs typeface="+mn-cs"/>
                      </a:endParaRPr>
                    </a:p>
                  </a:txBody>
                  <a:tcPr marL="5594" marR="5594" marT="5594"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1 (0.15%)</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24 (0.10%)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US" sz="1400" dirty="0">
                          <a:effectLst/>
                        </a:rPr>
                        <a:t>1 (0.18%)</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2780497549"/>
                  </a:ext>
                </a:extLst>
              </a:tr>
              <a:tr h="916206">
                <a:tc>
                  <a:txBody>
                    <a:bodyPr/>
                    <a:lstStyle/>
                    <a:p>
                      <a:pPr marL="92075" indent="0">
                        <a:lnSpc>
                          <a:spcPct val="100000"/>
                        </a:lnSpc>
                        <a:spcAft>
                          <a:spcPts val="0"/>
                        </a:spcAft>
                      </a:pPr>
                      <a:r>
                        <a:rPr lang="en-GB" sz="1400" kern="1200" dirty="0">
                          <a:solidFill>
                            <a:schemeClr val="tx1"/>
                          </a:solidFill>
                          <a:effectLst/>
                          <a:latin typeface="+mn-lt"/>
                          <a:ea typeface="+mn-ea"/>
                          <a:cs typeface="+mn-cs"/>
                        </a:rPr>
                        <a:t>Cases with anomalies excluded from EUROCAT subgroups</a:t>
                      </a:r>
                    </a:p>
                  </a:txBody>
                  <a:tcPr marL="5594" marR="5594" marT="5594" marB="0" anchor="ctr"/>
                </a:tc>
                <a:tc>
                  <a:txBody>
                    <a:bodyPr/>
                    <a:lstStyle/>
                    <a:p>
                      <a:pPr algn="ctr">
                        <a:lnSpc>
                          <a:spcPct val="100000"/>
                        </a:lnSpc>
                        <a:spcAft>
                          <a:spcPts val="0"/>
                        </a:spcAft>
                      </a:pPr>
                      <a:r>
                        <a:rPr lang="en-GB"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GB"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GB" sz="1400">
                          <a:effectLst/>
                        </a:rPr>
                        <a:t>3 (0.01%)</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GB" sz="1400">
                          <a:effectLst/>
                        </a:rPr>
                        <a:t>0 (0%)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tc>
                  <a:txBody>
                    <a:bodyPr/>
                    <a:lstStyle/>
                    <a:p>
                      <a:pPr algn="ctr">
                        <a:lnSpc>
                          <a:spcPct val="100000"/>
                        </a:lnSpc>
                        <a:spcAft>
                          <a:spcPts val="0"/>
                        </a:spcAft>
                      </a:pPr>
                      <a:r>
                        <a:rPr lang="en-GB" sz="1400" dirty="0">
                          <a:effectLst/>
                        </a:rPr>
                        <a:t>0 (0%)</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8391" marR="8391" marT="8391" marB="0" anchor="ctr"/>
                </a:tc>
                <a:extLst>
                  <a:ext uri="{0D108BD9-81ED-4DB2-BD59-A6C34878D82A}">
                    <a16:rowId xmlns:a16="http://schemas.microsoft.com/office/drawing/2014/main" val="3734893633"/>
                  </a:ext>
                </a:extLst>
              </a:tr>
            </a:tbl>
          </a:graphicData>
        </a:graphic>
      </p:graphicFrame>
      <p:sp>
        <p:nvSpPr>
          <p:cNvPr id="3" name="TextBox 2">
            <a:extLst>
              <a:ext uri="{FF2B5EF4-FFF2-40B4-BE49-F238E27FC236}">
                <a16:creationId xmlns:a16="http://schemas.microsoft.com/office/drawing/2014/main" id="{3F77AA68-DB93-467F-92DB-9922CC56FB8C}"/>
              </a:ext>
            </a:extLst>
          </p:cNvPr>
          <p:cNvSpPr txBox="1"/>
          <p:nvPr/>
        </p:nvSpPr>
        <p:spPr>
          <a:xfrm>
            <a:off x="9097818" y="1468535"/>
            <a:ext cx="2348767" cy="1384995"/>
          </a:xfrm>
          <a:prstGeom prst="rect">
            <a:avLst/>
          </a:prstGeom>
          <a:noFill/>
        </p:spPr>
        <p:txBody>
          <a:bodyPr wrap="square" rtlCol="0">
            <a:spAutoFit/>
          </a:bodyPr>
          <a:lstStyle/>
          <a:p>
            <a:r>
              <a:rPr lang="en-US" sz="1400" dirty="0">
                <a:effectLst/>
                <a:latin typeface="Calibri" panose="020F0502020204030204" pitchFamily="34" charset="0"/>
                <a:ea typeface="Yu Mincho" panose="02020400000000000000" pitchFamily="18" charset="-128"/>
                <a:cs typeface="Arial" panose="020B0604020202020204" pitchFamily="34" charset="0"/>
              </a:rPr>
              <a:t>*1 case of cleft lip and palate and 1 case of bilateral syndactyly. </a:t>
            </a:r>
          </a:p>
          <a:p>
            <a:r>
              <a:rPr lang="en-US" sz="1400" dirty="0">
                <a:effectLst/>
                <a:latin typeface="Calibri" panose="020F0502020204030204" pitchFamily="34" charset="0"/>
                <a:ea typeface="Yu Mincho" panose="02020400000000000000" pitchFamily="18" charset="-128"/>
                <a:cs typeface="Arial" panose="020B0604020202020204" pitchFamily="34" charset="0"/>
              </a:rPr>
              <a:t>**  1 case of bilateral syndactyly and 1 case imperforated anus. </a:t>
            </a:r>
            <a:endParaRPr lang="en-GB" sz="1400" dirty="0"/>
          </a:p>
        </p:txBody>
      </p:sp>
      <p:sp>
        <p:nvSpPr>
          <p:cNvPr id="7" name="Rectangle: Rounded Corners 6">
            <a:extLst>
              <a:ext uri="{FF2B5EF4-FFF2-40B4-BE49-F238E27FC236}">
                <a16:creationId xmlns:a16="http://schemas.microsoft.com/office/drawing/2014/main" id="{05AE22F2-3A88-42AB-BAA7-32C4E22B3233}"/>
              </a:ext>
            </a:extLst>
          </p:cNvPr>
          <p:cNvSpPr/>
          <p:nvPr/>
        </p:nvSpPr>
        <p:spPr>
          <a:xfrm>
            <a:off x="9154601" y="3250162"/>
            <a:ext cx="2235200" cy="2004174"/>
          </a:xfrm>
          <a:prstGeom prst="roundRect">
            <a:avLst/>
          </a:prstGeom>
          <a:ln>
            <a:solidFill>
              <a:srgbClr val="761138"/>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effectLst/>
                <a:latin typeface="Calibri" panose="020F0502020204030204" pitchFamily="34" charset="0"/>
                <a:ea typeface="Yu Mincho" panose="02020400000000000000" pitchFamily="18" charset="-128"/>
              </a:rPr>
              <a:t>Studies were not designed to systematically screen and detect congenital heart defects.</a:t>
            </a:r>
            <a:endParaRPr lang="en-GB" sz="1800" dirty="0"/>
          </a:p>
        </p:txBody>
      </p:sp>
      <p:sp>
        <p:nvSpPr>
          <p:cNvPr id="4" name="Rectangle 3">
            <a:extLst>
              <a:ext uri="{FF2B5EF4-FFF2-40B4-BE49-F238E27FC236}">
                <a16:creationId xmlns:a16="http://schemas.microsoft.com/office/drawing/2014/main" id="{315CB50A-9B0C-A0A2-80CB-58899F8C5407}"/>
              </a:ext>
            </a:extLst>
          </p:cNvPr>
          <p:cNvSpPr/>
          <p:nvPr/>
        </p:nvSpPr>
        <p:spPr>
          <a:xfrm>
            <a:off x="2274278" y="1578029"/>
            <a:ext cx="1277815" cy="379725"/>
          </a:xfrm>
          <a:prstGeom prst="rect">
            <a:avLst/>
          </a:prstGeom>
          <a:noFill/>
          <a:ln w="38100">
            <a:solidFill>
              <a:srgbClr val="7611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06958D-69B8-92D2-167B-8EDA32B59CA4}"/>
              </a:ext>
            </a:extLst>
          </p:cNvPr>
          <p:cNvSpPr/>
          <p:nvPr/>
        </p:nvSpPr>
        <p:spPr>
          <a:xfrm>
            <a:off x="6201508" y="1578029"/>
            <a:ext cx="1277815" cy="379725"/>
          </a:xfrm>
          <a:prstGeom prst="rect">
            <a:avLst/>
          </a:prstGeom>
          <a:noFill/>
          <a:ln w="38100">
            <a:solidFill>
              <a:srgbClr val="7611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98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61925"/>
            <a:ext cx="10266363" cy="457200"/>
          </a:xfrm>
          <a:prstGeom prst="rect">
            <a:avLst/>
          </a:prstGeom>
        </p:spPr>
        <p:txBody>
          <a:bodyPr>
            <a:noAutofit/>
          </a:bodyPr>
          <a:lstStyle/>
          <a:p>
            <a:pPr eaLnBrk="1" hangingPunct="1"/>
            <a:r>
              <a:rPr lang="en-US" sz="2400" b="1">
                <a:solidFill>
                  <a:srgbClr val="761138"/>
                </a:solidFill>
                <a:latin typeface="Tahoma" charset="0"/>
                <a:ea typeface="Tahoma" charset="0"/>
                <a:cs typeface="Tahoma" charset="0"/>
              </a:rPr>
              <a:t>Conclusions</a:t>
            </a:r>
            <a:endParaRPr lang="en-US" sz="2400" b="1" dirty="0">
              <a:solidFill>
                <a:srgbClr val="761138"/>
              </a:solidFill>
              <a:latin typeface="Tahoma" charset="0"/>
              <a:ea typeface="Tahoma" charset="0"/>
              <a:cs typeface="Tahoma" charset="0"/>
            </a:endParaRP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4"/>
          <a:stretch>
            <a:fillRect/>
          </a:stretch>
        </p:blipFill>
        <p:spPr>
          <a:xfrm>
            <a:off x="11631705" y="79693"/>
            <a:ext cx="481373" cy="529185"/>
          </a:xfrm>
          <a:prstGeom prst="rect">
            <a:avLst/>
          </a:prstGeom>
        </p:spPr>
      </p:pic>
      <p:sp>
        <p:nvSpPr>
          <p:cNvPr id="6" name="TextBox 5">
            <a:extLst>
              <a:ext uri="{FF2B5EF4-FFF2-40B4-BE49-F238E27FC236}">
                <a16:creationId xmlns:a16="http://schemas.microsoft.com/office/drawing/2014/main" id="{61A5EA52-CB21-4D13-B602-49A56754B0A9}"/>
              </a:ext>
            </a:extLst>
          </p:cNvPr>
          <p:cNvSpPr txBox="1"/>
          <p:nvPr/>
        </p:nvSpPr>
        <p:spPr>
          <a:xfrm>
            <a:off x="261022" y="987877"/>
            <a:ext cx="10824923" cy="5032147"/>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GB" altLang="pt-PT" sz="2200" dirty="0"/>
              <a:t>No difference in risk of stillbirth, miscarriage or major congenital anomalies in confirmed ABT exposure vs non-ABT antimalarials considered safe in the 1</a:t>
            </a:r>
            <a:r>
              <a:rPr lang="en-GB" altLang="pt-PT" sz="2200" baseline="30000" dirty="0"/>
              <a:t>st</a:t>
            </a:r>
            <a:r>
              <a:rPr lang="en-GB" altLang="pt-PT" sz="2200" dirty="0"/>
              <a:t> trimester</a:t>
            </a:r>
          </a:p>
          <a:p>
            <a:pPr marL="493200" lvl="1" indent="-285750">
              <a:spcAft>
                <a:spcPts val="600"/>
              </a:spcAft>
              <a:buFont typeface="Calibri" panose="020F0502020204030204" pitchFamily="34" charset="0"/>
              <a:buChar char="-"/>
              <a:defRPr/>
            </a:pPr>
            <a:r>
              <a:rPr lang="en-GB" altLang="pt-PT" sz="2200" dirty="0"/>
              <a:t>excludes </a:t>
            </a:r>
            <a:r>
              <a:rPr lang="en-GB" sz="2200" dirty="0">
                <a:effectLst/>
                <a:ea typeface="Yu Mincho" panose="02020400000000000000" pitchFamily="18" charset="-128"/>
                <a:cs typeface="Arial" panose="020B0604020202020204" pitchFamily="34" charset="0"/>
              </a:rPr>
              <a:t>a 1.03-fold and 1.45-fold increase in adverse pregnancy outcomes with ABT vs non-ABT in the 1st trimester and embryo-sensitive period</a:t>
            </a:r>
            <a:endParaRPr lang="en-GB" altLang="pt-PT" sz="2200" dirty="0"/>
          </a:p>
          <a:p>
            <a:pPr marL="285750" indent="-285750">
              <a:spcAft>
                <a:spcPts val="600"/>
              </a:spcAft>
              <a:buFont typeface="Arial" panose="020B0604020202020204" pitchFamily="34" charset="0"/>
              <a:buChar char="•"/>
              <a:defRPr/>
            </a:pPr>
            <a:r>
              <a:rPr lang="en-GB" altLang="pt-PT" sz="2200" dirty="0"/>
              <a:t>1</a:t>
            </a:r>
            <a:r>
              <a:rPr lang="en-GB" altLang="pt-PT" sz="2200" baseline="30000" dirty="0"/>
              <a:t>st</a:t>
            </a:r>
            <a:r>
              <a:rPr lang="en-GB" altLang="pt-PT" sz="2200" dirty="0"/>
              <a:t> trimester AL Rx associated with a 42% lower risk of adverse pregnancy outcomes compared to quinine (aHR: 0.58, 95%CI 0.36- 0.92)</a:t>
            </a:r>
          </a:p>
          <a:p>
            <a:pPr marL="285750" indent="-285750">
              <a:spcAft>
                <a:spcPts val="600"/>
              </a:spcAft>
              <a:buFont typeface="Arial" panose="020B0604020202020204" pitchFamily="34" charset="0"/>
              <a:buChar char="•"/>
              <a:defRPr/>
            </a:pPr>
            <a:r>
              <a:rPr lang="en-GB" sz="2200" dirty="0"/>
              <a:t>The benefit-risk favours the use of AL over quinine for confirmed malaria in the 1st trimester of pregnancy based on the evidence for safety, efficacy, tolerability, and adherence</a:t>
            </a:r>
          </a:p>
          <a:p>
            <a:pPr marL="36000" indent="-285750">
              <a:spcAft>
                <a:spcPts val="600"/>
              </a:spcAft>
              <a:buFont typeface="Arial" panose="020B0604020202020204" pitchFamily="34" charset="0"/>
              <a:buChar char="•"/>
              <a:defRPr/>
            </a:pPr>
            <a:r>
              <a:rPr lang="en-US" altLang="en-US" sz="2200" dirty="0">
                <a:ea typeface="+mn-ea"/>
              </a:rPr>
              <a:t>Targeted surveillance needed to be able to detect signals for specific congenital anomalies</a:t>
            </a:r>
          </a:p>
          <a:p>
            <a:pPr marL="36000" lvl="1" indent="-285750" fontAlgn="ctr">
              <a:spcAft>
                <a:spcPts val="600"/>
              </a:spcAft>
              <a:buFont typeface="Arial" panose="020B0604020202020204" pitchFamily="34" charset="0"/>
              <a:buChar char="•"/>
            </a:pPr>
            <a:endParaRPr lang="en-GB" sz="2200" dirty="0"/>
          </a:p>
          <a:p>
            <a:pPr marL="36000" indent="-285750">
              <a:spcAft>
                <a:spcPts val="600"/>
              </a:spcAft>
              <a:buFont typeface="Arial" panose="020B0604020202020204" pitchFamily="34" charset="0"/>
              <a:buChar char="•"/>
              <a:defRPr/>
            </a:pPr>
            <a:endParaRPr lang="en-US" altLang="en-US" sz="2200" dirty="0">
              <a:ea typeface="+mn-ea"/>
            </a:endParaRPr>
          </a:p>
          <a:p>
            <a:pPr marL="36000" indent="-285750">
              <a:spcAft>
                <a:spcPts val="600"/>
              </a:spcAft>
              <a:buFont typeface="Arial" panose="020B0604020202020204" pitchFamily="34" charset="0"/>
              <a:buChar char="•"/>
              <a:defRPr/>
            </a:pPr>
            <a:endParaRPr lang="en-US" altLang="en-US" sz="2200" dirty="0">
              <a:ea typeface="+mn-ea"/>
            </a:endParaRPr>
          </a:p>
        </p:txBody>
      </p:sp>
    </p:spTree>
    <p:extLst>
      <p:ext uri="{BB962C8B-B14F-4D97-AF65-F5344CB8AC3E}">
        <p14:creationId xmlns:p14="http://schemas.microsoft.com/office/powerpoint/2010/main" val="79448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61925"/>
            <a:ext cx="6477000" cy="457200"/>
          </a:xfrm>
          <a:prstGeom prst="rect">
            <a:avLst/>
          </a:prstGeom>
        </p:spPr>
        <p:txBody>
          <a:bodyPr>
            <a:noAutofit/>
          </a:bodyPr>
          <a:lstStyle/>
          <a:p>
            <a:pPr eaLnBrk="1" hangingPunct="1"/>
            <a:r>
              <a:rPr lang="en-US" sz="2400" b="1" dirty="0">
                <a:solidFill>
                  <a:srgbClr val="761138"/>
                </a:solidFill>
                <a:latin typeface="Tahoma" charset="0"/>
                <a:ea typeface="Tahoma" charset="0"/>
                <a:cs typeface="Tahoma" charset="0"/>
              </a:rPr>
              <a:t>Acknowledgements</a:t>
            </a: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4"/>
          <a:stretch>
            <a:fillRect/>
          </a:stretch>
        </p:blipFill>
        <p:spPr>
          <a:xfrm>
            <a:off x="11631705" y="79693"/>
            <a:ext cx="481373" cy="529185"/>
          </a:xfrm>
          <a:prstGeom prst="rect">
            <a:avLst/>
          </a:prstGeom>
        </p:spPr>
      </p:pic>
      <p:sp>
        <p:nvSpPr>
          <p:cNvPr id="6" name="TextBox 5">
            <a:extLst>
              <a:ext uri="{FF2B5EF4-FFF2-40B4-BE49-F238E27FC236}">
                <a16:creationId xmlns:a16="http://schemas.microsoft.com/office/drawing/2014/main" id="{053D6593-0F37-4D2E-8510-29F634946367}"/>
              </a:ext>
            </a:extLst>
          </p:cNvPr>
          <p:cNvSpPr txBox="1"/>
          <p:nvPr/>
        </p:nvSpPr>
        <p:spPr>
          <a:xfrm>
            <a:off x="445749" y="1030009"/>
            <a:ext cx="11501609" cy="1754326"/>
          </a:xfrm>
          <a:prstGeom prst="rect">
            <a:avLst/>
          </a:prstGeom>
          <a:noFill/>
        </p:spPr>
        <p:txBody>
          <a:bodyPr wrap="square">
            <a:spAutoFit/>
          </a:bodyPr>
          <a:lstStyle/>
          <a:p>
            <a:pPr marL="285750" indent="-285750">
              <a:buFont typeface="Arial" panose="020B0604020202020204" pitchFamily="34" charset="0"/>
              <a:buChar char="•"/>
            </a:pPr>
            <a:r>
              <a:rPr lang="en-GB" altLang="en-US" dirty="0"/>
              <a:t>All study participants and study teams</a:t>
            </a:r>
          </a:p>
          <a:p>
            <a:pPr marL="285750" indent="-285750">
              <a:buFont typeface="Arial" panose="020B0604020202020204" pitchFamily="34" charset="0"/>
              <a:buChar char="•"/>
            </a:pPr>
            <a:r>
              <a:rPr lang="en-GB" altLang="en-US" dirty="0"/>
              <a:t>IPD contributors and co-authors</a:t>
            </a:r>
          </a:p>
          <a:p>
            <a:pPr marL="285750" indent="-285750">
              <a:buFont typeface="Arial" panose="020B0604020202020204" pitchFamily="34" charset="0"/>
              <a:buChar char="•"/>
            </a:pPr>
            <a:r>
              <a:rPr lang="en-GB" altLang="en-US" dirty="0"/>
              <a:t>Birth Defect Panel set up for the WHO Pregnancy Registry pilot studies</a:t>
            </a:r>
          </a:p>
          <a:p>
            <a:pPr marL="285750" indent="-285750">
              <a:buFont typeface="Arial" panose="020B0604020202020204" pitchFamily="34" charset="0"/>
              <a:buChar char="•"/>
            </a:pPr>
            <a:r>
              <a:rPr lang="en-GB" altLang="en-US" dirty="0"/>
              <a:t>WWARN</a:t>
            </a:r>
          </a:p>
          <a:p>
            <a:pPr marL="285750" indent="-285750">
              <a:buFont typeface="Arial" panose="020B0604020202020204" pitchFamily="34" charset="0"/>
              <a:buChar char="•"/>
            </a:pPr>
            <a:r>
              <a:rPr lang="en-GB" altLang="en-US" dirty="0"/>
              <a:t>Funders of meta-analysis: </a:t>
            </a:r>
            <a:r>
              <a:rPr lang="en-GB" dirty="0"/>
              <a:t>Medicines for Malaria Venture (MMV) and the World Health Organization (WHO)</a:t>
            </a:r>
            <a:endParaRPr lang="en-GB" altLang="en-US" dirty="0"/>
          </a:p>
          <a:p>
            <a:pPr marL="285750" indent="-285750">
              <a:buFont typeface="Arial" panose="020B0604020202020204" pitchFamily="34" charset="0"/>
              <a:buChar char="•"/>
            </a:pPr>
            <a:endParaRPr lang="en-GB" altLang="en-US" dirty="0"/>
          </a:p>
        </p:txBody>
      </p:sp>
      <p:pic>
        <p:nvPicPr>
          <p:cNvPr id="3" name="Picture 2">
            <a:extLst>
              <a:ext uri="{FF2B5EF4-FFF2-40B4-BE49-F238E27FC236}">
                <a16:creationId xmlns:a16="http://schemas.microsoft.com/office/drawing/2014/main" id="{A916C02B-CB0B-DAF6-7CC9-6A7DB09119F4}"/>
              </a:ext>
            </a:extLst>
          </p:cNvPr>
          <p:cNvPicPr>
            <a:picLocks noChangeAspect="1"/>
          </p:cNvPicPr>
          <p:nvPr/>
        </p:nvPicPr>
        <p:blipFill>
          <a:blip r:embed="rId5"/>
          <a:stretch>
            <a:fillRect/>
          </a:stretch>
        </p:blipFill>
        <p:spPr>
          <a:xfrm>
            <a:off x="445749" y="2701787"/>
            <a:ext cx="6645549" cy="3994288"/>
          </a:xfrm>
          <a:prstGeom prst="rect">
            <a:avLst/>
          </a:prstGeom>
        </p:spPr>
      </p:pic>
    </p:spTree>
    <p:extLst>
      <p:ext uri="{BB962C8B-B14F-4D97-AF65-F5344CB8AC3E}">
        <p14:creationId xmlns:p14="http://schemas.microsoft.com/office/powerpoint/2010/main" val="412474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3"/>
          <a:stretch>
            <a:fillRect/>
          </a:stretch>
        </p:blipFill>
        <p:spPr>
          <a:xfrm>
            <a:off x="11631705" y="79693"/>
            <a:ext cx="481373" cy="529185"/>
          </a:xfrm>
          <a:prstGeom prst="rect">
            <a:avLst/>
          </a:prstGeom>
        </p:spPr>
      </p:pic>
      <p:sp>
        <p:nvSpPr>
          <p:cNvPr id="2" name="Rectangle 1">
            <a:extLst>
              <a:ext uri="{FF2B5EF4-FFF2-40B4-BE49-F238E27FC236}">
                <a16:creationId xmlns:a16="http://schemas.microsoft.com/office/drawing/2014/main" id="{6A13BC0E-058B-AFF0-B14C-FE3FBC9B45CE}"/>
              </a:ext>
            </a:extLst>
          </p:cNvPr>
          <p:cNvSpPr/>
          <p:nvPr/>
        </p:nvSpPr>
        <p:spPr>
          <a:xfrm>
            <a:off x="3794729" y="2875002"/>
            <a:ext cx="4602542" cy="1107996"/>
          </a:xfrm>
          <a:prstGeom prst="rect">
            <a:avLst/>
          </a:prstGeom>
          <a:noFill/>
        </p:spPr>
        <p:txBody>
          <a:bodyPr wrap="none" lIns="91440" tIns="45720" rIns="91440" bIns="45720">
            <a:spAutoFit/>
          </a:bodyPr>
          <a:lstStyle/>
          <a:p>
            <a:pPr algn="ctr"/>
            <a:r>
              <a:rPr lang="en-US" sz="6600" b="1" dirty="0">
                <a:solidFill>
                  <a:srgbClr val="761138"/>
                </a:solidFill>
                <a:latin typeface="Tahoma" charset="0"/>
                <a:ea typeface="Tahoma" charset="0"/>
                <a:cs typeface="Tahoma" charset="0"/>
              </a:rPr>
              <a:t>Thank you</a:t>
            </a:r>
          </a:p>
        </p:txBody>
      </p:sp>
    </p:spTree>
    <p:extLst>
      <p:ext uri="{BB962C8B-B14F-4D97-AF65-F5344CB8AC3E}">
        <p14:creationId xmlns:p14="http://schemas.microsoft.com/office/powerpoint/2010/main" val="214038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61925"/>
            <a:ext cx="10117138" cy="457200"/>
          </a:xfrm>
          <a:prstGeom prst="rect">
            <a:avLst/>
          </a:prstGeom>
        </p:spPr>
        <p:txBody>
          <a:bodyPr>
            <a:noAutofit/>
          </a:bodyPr>
          <a:lstStyle/>
          <a:p>
            <a:pPr eaLnBrk="1" hangingPunct="1"/>
            <a:r>
              <a:rPr lang="en-US" sz="2400" b="1" dirty="0">
                <a:solidFill>
                  <a:srgbClr val="761138"/>
                </a:solidFill>
                <a:latin typeface="Tahoma" charset="0"/>
                <a:ea typeface="Tahoma" charset="0"/>
                <a:cs typeface="Tahoma" charset="0"/>
              </a:rPr>
              <a:t>WHO Review of evidence on artemisinin safety in pregnancy</a:t>
            </a: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4"/>
          <a:stretch>
            <a:fillRect/>
          </a:stretch>
        </p:blipFill>
        <p:spPr>
          <a:xfrm>
            <a:off x="11631705" y="79693"/>
            <a:ext cx="481373" cy="529185"/>
          </a:xfrm>
          <a:prstGeom prst="rect">
            <a:avLst/>
          </a:prstGeom>
        </p:spPr>
      </p:pic>
      <p:sp>
        <p:nvSpPr>
          <p:cNvPr id="7" name="Content Placeholder 3">
            <a:extLst>
              <a:ext uri="{FF2B5EF4-FFF2-40B4-BE49-F238E27FC236}">
                <a16:creationId xmlns:a16="http://schemas.microsoft.com/office/drawing/2014/main" id="{B8B2F433-47CA-4FE6-8F90-1DABD5E828F2}"/>
              </a:ext>
            </a:extLst>
          </p:cNvPr>
          <p:cNvSpPr txBox="1">
            <a:spLocks/>
          </p:cNvSpPr>
          <p:nvPr/>
        </p:nvSpPr>
        <p:spPr>
          <a:xfrm>
            <a:off x="200545" y="720381"/>
            <a:ext cx="6473619" cy="5718048"/>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200" dirty="0">
                <a:solidFill>
                  <a:srgbClr val="0B0C0C"/>
                </a:solidFill>
              </a:rPr>
              <a:t>WHO reviews:</a:t>
            </a:r>
          </a:p>
          <a:p>
            <a:pPr marL="800100" lvl="1" indent="-342900">
              <a:buFont typeface="Arial" panose="020B0604020202020204" pitchFamily="34" charset="0"/>
              <a:buChar char="•"/>
            </a:pPr>
            <a:r>
              <a:rPr lang="en-GB" sz="2200" dirty="0">
                <a:solidFill>
                  <a:srgbClr val="0B0C0C"/>
                </a:solidFill>
              </a:rPr>
              <a:t>2 informal consultations 2002 and 2006</a:t>
            </a:r>
          </a:p>
          <a:p>
            <a:pPr lvl="2"/>
            <a:r>
              <a:rPr lang="en-GB" sz="2200" dirty="0">
                <a:solidFill>
                  <a:srgbClr val="0B0C0C"/>
                </a:solidFill>
              </a:rPr>
              <a:t>	&gt; insufficient evidence to change policy 	recommendations.</a:t>
            </a:r>
          </a:p>
          <a:p>
            <a:pPr marL="800100" lvl="1" indent="-342900">
              <a:buFont typeface="Arial" panose="020B0604020202020204" pitchFamily="34" charset="0"/>
              <a:buChar char="•"/>
            </a:pPr>
            <a:r>
              <a:rPr lang="en-GB" sz="2200" dirty="0">
                <a:solidFill>
                  <a:srgbClr val="0B0C0C"/>
                </a:solidFill>
              </a:rPr>
              <a:t>Evidence Review Group and Malaria Policy Advisory Committee Meetings in 2015 </a:t>
            </a:r>
          </a:p>
          <a:p>
            <a:pPr lvl="1"/>
            <a:r>
              <a:rPr lang="en-GB" sz="2200" dirty="0">
                <a:solidFill>
                  <a:srgbClr val="0B0C0C"/>
                </a:solidFill>
              </a:rPr>
              <a:t>		&gt; recommended update to include ACT as 		an option in 1</a:t>
            </a:r>
            <a:r>
              <a:rPr lang="en-GB" sz="2200" baseline="30000" dirty="0">
                <a:solidFill>
                  <a:srgbClr val="0B0C0C"/>
                </a:solidFill>
              </a:rPr>
              <a:t>st</a:t>
            </a:r>
            <a:r>
              <a:rPr lang="en-GB" sz="2200" dirty="0">
                <a:solidFill>
                  <a:srgbClr val="0B0C0C"/>
                </a:solidFill>
              </a:rPr>
              <a:t> trimester but not   		 		 adopted by WHO.</a:t>
            </a:r>
          </a:p>
          <a:p>
            <a:pPr marL="800100" lvl="1" indent="-342900">
              <a:buFont typeface="Arial" panose="020B0604020202020204" pitchFamily="34" charset="0"/>
              <a:buChar char="•"/>
            </a:pPr>
            <a:r>
              <a:rPr lang="en-GB" sz="2200" dirty="0">
                <a:solidFill>
                  <a:srgbClr val="0B0C0C"/>
                </a:solidFill>
              </a:rPr>
              <a:t>Guideline Development Group in 2022</a:t>
            </a:r>
          </a:p>
          <a:p>
            <a:pPr lvl="1"/>
            <a:r>
              <a:rPr lang="en-GB" sz="2200" dirty="0">
                <a:solidFill>
                  <a:srgbClr val="0B0C0C"/>
                </a:solidFill>
              </a:rPr>
              <a:t>		&gt; recommended update to include AL as 		preferred option in 1</a:t>
            </a:r>
            <a:r>
              <a:rPr lang="en-GB" sz="2200" baseline="30000" dirty="0">
                <a:solidFill>
                  <a:srgbClr val="0B0C0C"/>
                </a:solidFill>
              </a:rPr>
              <a:t>st</a:t>
            </a:r>
            <a:r>
              <a:rPr lang="en-GB" sz="2200" dirty="0">
                <a:solidFill>
                  <a:srgbClr val="0B0C0C"/>
                </a:solidFill>
              </a:rPr>
              <a:t> trimester 		 		implemented in Nov 2022.</a:t>
            </a:r>
          </a:p>
          <a:p>
            <a:pPr lvl="1"/>
            <a:endParaRPr lang="en-GB" sz="2200" dirty="0">
              <a:solidFill>
                <a:srgbClr val="0B0C0C"/>
              </a:solidFill>
            </a:endParaRPr>
          </a:p>
          <a:p>
            <a:pPr lvl="1"/>
            <a:endParaRPr lang="en-GB" sz="2200" dirty="0"/>
          </a:p>
        </p:txBody>
      </p:sp>
      <p:pic>
        <p:nvPicPr>
          <p:cNvPr id="9" name="Content Placeholder 5" descr="A close up of a tree&#10;&#10;Description automatically generated">
            <a:extLst>
              <a:ext uri="{FF2B5EF4-FFF2-40B4-BE49-F238E27FC236}">
                <a16:creationId xmlns:a16="http://schemas.microsoft.com/office/drawing/2014/main" id="{A3487B87-1A4D-4B81-A973-135521CDFE1C}"/>
              </a:ext>
            </a:extLst>
          </p:cNvPr>
          <p:cNvPicPr>
            <a:picLocks noChangeAspect="1"/>
          </p:cNvPicPr>
          <p:nvPr/>
        </p:nvPicPr>
        <p:blipFill>
          <a:blip r:embed="rId5"/>
          <a:stretch>
            <a:fillRect/>
          </a:stretch>
        </p:blipFill>
        <p:spPr>
          <a:xfrm>
            <a:off x="6682047" y="780413"/>
            <a:ext cx="1828611" cy="2710946"/>
          </a:xfrm>
          <a:prstGeom prst="rect">
            <a:avLst/>
          </a:prstGeom>
        </p:spPr>
      </p:pic>
      <p:pic>
        <p:nvPicPr>
          <p:cNvPr id="10" name="Picture 9" descr="Diagram, text&#10;&#10;Description automatically generated">
            <a:extLst>
              <a:ext uri="{FF2B5EF4-FFF2-40B4-BE49-F238E27FC236}">
                <a16:creationId xmlns:a16="http://schemas.microsoft.com/office/drawing/2014/main" id="{42FB8536-0749-44E8-B684-3ED0548C6E5D}"/>
              </a:ext>
            </a:extLst>
          </p:cNvPr>
          <p:cNvPicPr>
            <a:picLocks noChangeAspect="1"/>
          </p:cNvPicPr>
          <p:nvPr/>
        </p:nvPicPr>
        <p:blipFill>
          <a:blip r:embed="rId6"/>
          <a:stretch>
            <a:fillRect/>
          </a:stretch>
        </p:blipFill>
        <p:spPr>
          <a:xfrm>
            <a:off x="7745968" y="1793256"/>
            <a:ext cx="1961813" cy="2581678"/>
          </a:xfrm>
          <a:prstGeom prst="rect">
            <a:avLst/>
          </a:prstGeom>
        </p:spPr>
      </p:pic>
      <p:grpSp>
        <p:nvGrpSpPr>
          <p:cNvPr id="11" name="Group 10">
            <a:extLst>
              <a:ext uri="{FF2B5EF4-FFF2-40B4-BE49-F238E27FC236}">
                <a16:creationId xmlns:a16="http://schemas.microsoft.com/office/drawing/2014/main" id="{2B9FA645-D594-4979-87A1-A36C36985301}"/>
              </a:ext>
            </a:extLst>
          </p:cNvPr>
          <p:cNvGrpSpPr/>
          <p:nvPr/>
        </p:nvGrpSpPr>
        <p:grpSpPr>
          <a:xfrm>
            <a:off x="8754059" y="3169013"/>
            <a:ext cx="2050779" cy="2437669"/>
            <a:chOff x="544304" y="1171012"/>
            <a:chExt cx="4020433" cy="4197479"/>
          </a:xfrm>
        </p:grpSpPr>
        <p:pic>
          <p:nvPicPr>
            <p:cNvPr id="12" name="Picture 11" descr="A screenshot of a newspaper&#10;&#10;Description automatically generated">
              <a:extLst>
                <a:ext uri="{FF2B5EF4-FFF2-40B4-BE49-F238E27FC236}">
                  <a16:creationId xmlns:a16="http://schemas.microsoft.com/office/drawing/2014/main" id="{DDF03713-9907-47EA-A8F0-B26AFC41A003}"/>
                </a:ext>
              </a:extLst>
            </p:cNvPr>
            <p:cNvPicPr>
              <a:picLocks noChangeAspect="1"/>
            </p:cNvPicPr>
            <p:nvPr/>
          </p:nvPicPr>
          <p:blipFill rotWithShape="1">
            <a:blip r:embed="rId7"/>
            <a:srcRect l="3756"/>
            <a:stretch/>
          </p:blipFill>
          <p:spPr>
            <a:xfrm>
              <a:off x="544304" y="2744461"/>
              <a:ext cx="4020433" cy="2624030"/>
            </a:xfrm>
            <a:prstGeom prst="rect">
              <a:avLst/>
            </a:prstGeom>
            <a:ln>
              <a:solidFill>
                <a:schemeClr val="tx1"/>
              </a:solidFill>
              <a:extLst>
                <a:ext uri="{C807C97D-BFC1-408E-A445-0C87EB9F89A2}">
                  <ask:lineSketchStyleProps xmlns:ask="http://schemas.microsoft.com/office/drawing/2018/sketchyshapes" xmlns="" sd="3008917798">
                    <a:custGeom>
                      <a:avLst/>
                      <a:gdLst>
                        <a:gd name="connsiteX0" fmla="*/ 0 w 3543482"/>
                        <a:gd name="connsiteY0" fmla="*/ 0 h 2190863"/>
                        <a:gd name="connsiteX1" fmla="*/ 661450 w 3543482"/>
                        <a:gd name="connsiteY1" fmla="*/ 0 h 2190863"/>
                        <a:gd name="connsiteX2" fmla="*/ 1216595 w 3543482"/>
                        <a:gd name="connsiteY2" fmla="*/ 0 h 2190863"/>
                        <a:gd name="connsiteX3" fmla="*/ 1878045 w 3543482"/>
                        <a:gd name="connsiteY3" fmla="*/ 0 h 2190863"/>
                        <a:gd name="connsiteX4" fmla="*/ 2362321 w 3543482"/>
                        <a:gd name="connsiteY4" fmla="*/ 0 h 2190863"/>
                        <a:gd name="connsiteX5" fmla="*/ 2917467 w 3543482"/>
                        <a:gd name="connsiteY5" fmla="*/ 0 h 2190863"/>
                        <a:gd name="connsiteX6" fmla="*/ 3543482 w 3543482"/>
                        <a:gd name="connsiteY6" fmla="*/ 0 h 2190863"/>
                        <a:gd name="connsiteX7" fmla="*/ 3543482 w 3543482"/>
                        <a:gd name="connsiteY7" fmla="*/ 503898 h 2190863"/>
                        <a:gd name="connsiteX8" fmla="*/ 3543482 w 3543482"/>
                        <a:gd name="connsiteY8" fmla="*/ 1007797 h 2190863"/>
                        <a:gd name="connsiteX9" fmla="*/ 3543482 w 3543482"/>
                        <a:gd name="connsiteY9" fmla="*/ 1599330 h 2190863"/>
                        <a:gd name="connsiteX10" fmla="*/ 3543482 w 3543482"/>
                        <a:gd name="connsiteY10" fmla="*/ 2190863 h 2190863"/>
                        <a:gd name="connsiteX11" fmla="*/ 2988336 w 3543482"/>
                        <a:gd name="connsiteY11" fmla="*/ 2190863 h 2190863"/>
                        <a:gd name="connsiteX12" fmla="*/ 2468626 w 3543482"/>
                        <a:gd name="connsiteY12" fmla="*/ 2190863 h 2190863"/>
                        <a:gd name="connsiteX13" fmla="*/ 1842611 w 3543482"/>
                        <a:gd name="connsiteY13" fmla="*/ 2190863 h 2190863"/>
                        <a:gd name="connsiteX14" fmla="*/ 1252030 w 3543482"/>
                        <a:gd name="connsiteY14" fmla="*/ 2190863 h 2190863"/>
                        <a:gd name="connsiteX15" fmla="*/ 767754 w 3543482"/>
                        <a:gd name="connsiteY15" fmla="*/ 2190863 h 2190863"/>
                        <a:gd name="connsiteX16" fmla="*/ 0 w 3543482"/>
                        <a:gd name="connsiteY16" fmla="*/ 2190863 h 2190863"/>
                        <a:gd name="connsiteX17" fmla="*/ 0 w 3543482"/>
                        <a:gd name="connsiteY17" fmla="*/ 1708873 h 2190863"/>
                        <a:gd name="connsiteX18" fmla="*/ 0 w 3543482"/>
                        <a:gd name="connsiteY18" fmla="*/ 1117340 h 2190863"/>
                        <a:gd name="connsiteX19" fmla="*/ 0 w 3543482"/>
                        <a:gd name="connsiteY19" fmla="*/ 525807 h 2190863"/>
                        <a:gd name="connsiteX20" fmla="*/ 0 w 3543482"/>
                        <a:gd name="connsiteY20" fmla="*/ 0 h 219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3482" h="2190863" fill="none" extrusionOk="0">
                          <a:moveTo>
                            <a:pt x="0" y="0"/>
                          </a:moveTo>
                          <a:cubicBezTo>
                            <a:pt x="216436" y="-60328"/>
                            <a:pt x="482347" y="70309"/>
                            <a:pt x="661450" y="0"/>
                          </a:cubicBezTo>
                          <a:cubicBezTo>
                            <a:pt x="840553" y="-70309"/>
                            <a:pt x="1076485" y="17380"/>
                            <a:pt x="1216595" y="0"/>
                          </a:cubicBezTo>
                          <a:cubicBezTo>
                            <a:pt x="1356706" y="-17380"/>
                            <a:pt x="1664967" y="59307"/>
                            <a:pt x="1878045" y="0"/>
                          </a:cubicBezTo>
                          <a:cubicBezTo>
                            <a:pt x="2091123" y="-59307"/>
                            <a:pt x="2182855" y="47526"/>
                            <a:pt x="2362321" y="0"/>
                          </a:cubicBezTo>
                          <a:cubicBezTo>
                            <a:pt x="2541787" y="-47526"/>
                            <a:pt x="2689882" y="6102"/>
                            <a:pt x="2917467" y="0"/>
                          </a:cubicBezTo>
                          <a:cubicBezTo>
                            <a:pt x="3145052" y="-6102"/>
                            <a:pt x="3326015" y="47363"/>
                            <a:pt x="3543482" y="0"/>
                          </a:cubicBezTo>
                          <a:cubicBezTo>
                            <a:pt x="3568765" y="238573"/>
                            <a:pt x="3522529" y="255160"/>
                            <a:pt x="3543482" y="503898"/>
                          </a:cubicBezTo>
                          <a:cubicBezTo>
                            <a:pt x="3564435" y="752636"/>
                            <a:pt x="3527394" y="765586"/>
                            <a:pt x="3543482" y="1007797"/>
                          </a:cubicBezTo>
                          <a:cubicBezTo>
                            <a:pt x="3559570" y="1250008"/>
                            <a:pt x="3538374" y="1361353"/>
                            <a:pt x="3543482" y="1599330"/>
                          </a:cubicBezTo>
                          <a:cubicBezTo>
                            <a:pt x="3548590" y="1837307"/>
                            <a:pt x="3509945" y="1919291"/>
                            <a:pt x="3543482" y="2190863"/>
                          </a:cubicBezTo>
                          <a:cubicBezTo>
                            <a:pt x="3361336" y="2200362"/>
                            <a:pt x="3114413" y="2127032"/>
                            <a:pt x="2988336" y="2190863"/>
                          </a:cubicBezTo>
                          <a:cubicBezTo>
                            <a:pt x="2862259" y="2254694"/>
                            <a:pt x="2603275" y="2158250"/>
                            <a:pt x="2468626" y="2190863"/>
                          </a:cubicBezTo>
                          <a:cubicBezTo>
                            <a:pt x="2333977" y="2223476"/>
                            <a:pt x="2067127" y="2137554"/>
                            <a:pt x="1842611" y="2190863"/>
                          </a:cubicBezTo>
                          <a:cubicBezTo>
                            <a:pt x="1618096" y="2244172"/>
                            <a:pt x="1476900" y="2190002"/>
                            <a:pt x="1252030" y="2190863"/>
                          </a:cubicBezTo>
                          <a:cubicBezTo>
                            <a:pt x="1027160" y="2191724"/>
                            <a:pt x="986677" y="2148466"/>
                            <a:pt x="767754" y="2190863"/>
                          </a:cubicBezTo>
                          <a:cubicBezTo>
                            <a:pt x="548831" y="2233260"/>
                            <a:pt x="246615" y="2163556"/>
                            <a:pt x="0" y="2190863"/>
                          </a:cubicBezTo>
                          <a:cubicBezTo>
                            <a:pt x="-33814" y="1977419"/>
                            <a:pt x="43581" y="1941169"/>
                            <a:pt x="0" y="1708873"/>
                          </a:cubicBezTo>
                          <a:cubicBezTo>
                            <a:pt x="-43581" y="1476577"/>
                            <a:pt x="6855" y="1353668"/>
                            <a:pt x="0" y="1117340"/>
                          </a:cubicBezTo>
                          <a:cubicBezTo>
                            <a:pt x="-6855" y="881012"/>
                            <a:pt x="39269" y="715129"/>
                            <a:pt x="0" y="525807"/>
                          </a:cubicBezTo>
                          <a:cubicBezTo>
                            <a:pt x="-39269" y="336485"/>
                            <a:pt x="58245" y="108846"/>
                            <a:pt x="0" y="0"/>
                          </a:cubicBezTo>
                          <a:close/>
                        </a:path>
                        <a:path w="3543482" h="2190863" stroke="0" extrusionOk="0">
                          <a:moveTo>
                            <a:pt x="0" y="0"/>
                          </a:moveTo>
                          <a:cubicBezTo>
                            <a:pt x="210897" y="-13632"/>
                            <a:pt x="406852" y="41496"/>
                            <a:pt x="555146" y="0"/>
                          </a:cubicBezTo>
                          <a:cubicBezTo>
                            <a:pt x="703440" y="-41496"/>
                            <a:pt x="835297" y="29687"/>
                            <a:pt x="1039421" y="0"/>
                          </a:cubicBezTo>
                          <a:cubicBezTo>
                            <a:pt x="1243545" y="-29687"/>
                            <a:pt x="1322152" y="42767"/>
                            <a:pt x="1523697" y="0"/>
                          </a:cubicBezTo>
                          <a:cubicBezTo>
                            <a:pt x="1725242" y="-42767"/>
                            <a:pt x="2020668" y="57815"/>
                            <a:pt x="2185147" y="0"/>
                          </a:cubicBezTo>
                          <a:cubicBezTo>
                            <a:pt x="2349626" y="-57815"/>
                            <a:pt x="2475316" y="32565"/>
                            <a:pt x="2669423" y="0"/>
                          </a:cubicBezTo>
                          <a:cubicBezTo>
                            <a:pt x="2863530" y="-32565"/>
                            <a:pt x="3359251" y="47275"/>
                            <a:pt x="3543482" y="0"/>
                          </a:cubicBezTo>
                          <a:cubicBezTo>
                            <a:pt x="3559915" y="152860"/>
                            <a:pt x="3490287" y="303506"/>
                            <a:pt x="3543482" y="481990"/>
                          </a:cubicBezTo>
                          <a:cubicBezTo>
                            <a:pt x="3596677" y="660474"/>
                            <a:pt x="3495335" y="884409"/>
                            <a:pt x="3543482" y="985888"/>
                          </a:cubicBezTo>
                          <a:cubicBezTo>
                            <a:pt x="3591629" y="1087367"/>
                            <a:pt x="3521905" y="1422095"/>
                            <a:pt x="3543482" y="1533604"/>
                          </a:cubicBezTo>
                          <a:cubicBezTo>
                            <a:pt x="3565059" y="1645113"/>
                            <a:pt x="3536120" y="1872123"/>
                            <a:pt x="3543482" y="2190863"/>
                          </a:cubicBezTo>
                          <a:cubicBezTo>
                            <a:pt x="3342944" y="2237244"/>
                            <a:pt x="3264570" y="2134648"/>
                            <a:pt x="3059206" y="2190863"/>
                          </a:cubicBezTo>
                          <a:cubicBezTo>
                            <a:pt x="2853842" y="2247078"/>
                            <a:pt x="2735224" y="2171800"/>
                            <a:pt x="2574930" y="2190863"/>
                          </a:cubicBezTo>
                          <a:cubicBezTo>
                            <a:pt x="2414636" y="2209926"/>
                            <a:pt x="2105032" y="2133899"/>
                            <a:pt x="1984350" y="2190863"/>
                          </a:cubicBezTo>
                          <a:cubicBezTo>
                            <a:pt x="1863668" y="2247827"/>
                            <a:pt x="1639938" y="2190657"/>
                            <a:pt x="1429204" y="2190863"/>
                          </a:cubicBezTo>
                          <a:cubicBezTo>
                            <a:pt x="1218470" y="2191069"/>
                            <a:pt x="1175465" y="2160415"/>
                            <a:pt x="944929" y="2190863"/>
                          </a:cubicBezTo>
                          <a:cubicBezTo>
                            <a:pt x="714393" y="2221311"/>
                            <a:pt x="368733" y="2097610"/>
                            <a:pt x="0" y="2190863"/>
                          </a:cubicBezTo>
                          <a:cubicBezTo>
                            <a:pt x="-40350" y="1963159"/>
                            <a:pt x="12352" y="1905147"/>
                            <a:pt x="0" y="1686965"/>
                          </a:cubicBezTo>
                          <a:cubicBezTo>
                            <a:pt x="-12352" y="1468783"/>
                            <a:pt x="40670" y="1370953"/>
                            <a:pt x="0" y="1095432"/>
                          </a:cubicBezTo>
                          <a:cubicBezTo>
                            <a:pt x="-40670" y="819911"/>
                            <a:pt x="25423" y="714286"/>
                            <a:pt x="0" y="591533"/>
                          </a:cubicBezTo>
                          <a:cubicBezTo>
                            <a:pt x="-25423" y="468780"/>
                            <a:pt x="54521" y="205674"/>
                            <a:pt x="0" y="0"/>
                          </a:cubicBezTo>
                          <a:close/>
                        </a:path>
                      </a:pathLst>
                    </a:custGeom>
                    <ask:type>
                      <ask:lineSketchNone/>
                    </ask:type>
                  </ask:lineSketchStyleProps>
                </a:ext>
              </a:extLst>
            </a:ln>
          </p:spPr>
        </p:pic>
        <p:pic>
          <p:nvPicPr>
            <p:cNvPr id="13" name="Picture 12" descr="Graphical user interface, text, application&#10;&#10;Description automatically generated">
              <a:extLst>
                <a:ext uri="{FF2B5EF4-FFF2-40B4-BE49-F238E27FC236}">
                  <a16:creationId xmlns:a16="http://schemas.microsoft.com/office/drawing/2014/main" id="{195019B9-968B-4812-A866-421678B0144C}"/>
                </a:ext>
              </a:extLst>
            </p:cNvPr>
            <p:cNvPicPr>
              <a:picLocks noChangeAspect="1"/>
            </p:cNvPicPr>
            <p:nvPr/>
          </p:nvPicPr>
          <p:blipFill>
            <a:blip r:embed="rId8"/>
            <a:stretch>
              <a:fillRect/>
            </a:stretch>
          </p:blipFill>
          <p:spPr>
            <a:xfrm>
              <a:off x="544304" y="1171012"/>
              <a:ext cx="4020433" cy="1536388"/>
            </a:xfrm>
            <a:prstGeom prst="rect">
              <a:avLst/>
            </a:prstGeom>
          </p:spPr>
        </p:pic>
      </p:grpSp>
      <p:pic>
        <p:nvPicPr>
          <p:cNvPr id="3" name="Picture 2">
            <a:extLst>
              <a:ext uri="{FF2B5EF4-FFF2-40B4-BE49-F238E27FC236}">
                <a16:creationId xmlns:a16="http://schemas.microsoft.com/office/drawing/2014/main" id="{26EB7A5E-D505-B3F1-5204-9EDE3912F8C7}"/>
              </a:ext>
            </a:extLst>
          </p:cNvPr>
          <p:cNvPicPr>
            <a:picLocks noChangeAspect="1"/>
          </p:cNvPicPr>
          <p:nvPr/>
        </p:nvPicPr>
        <p:blipFill>
          <a:blip r:embed="rId9"/>
          <a:stretch>
            <a:fillRect/>
          </a:stretch>
        </p:blipFill>
        <p:spPr>
          <a:xfrm>
            <a:off x="10319429" y="4340639"/>
            <a:ext cx="1793649" cy="2437668"/>
          </a:xfrm>
          <a:prstGeom prst="rect">
            <a:avLst/>
          </a:prstGeom>
        </p:spPr>
      </p:pic>
    </p:spTree>
    <p:extLst>
      <p:ext uri="{BB962C8B-B14F-4D97-AF65-F5344CB8AC3E}">
        <p14:creationId xmlns:p14="http://schemas.microsoft.com/office/powerpoint/2010/main" val="118858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61925"/>
            <a:ext cx="6477000" cy="457200"/>
          </a:xfrm>
          <a:prstGeom prst="rect">
            <a:avLst/>
          </a:prstGeom>
        </p:spPr>
        <p:txBody>
          <a:bodyPr>
            <a:noAutofit/>
          </a:bodyPr>
          <a:lstStyle/>
          <a:p>
            <a:pPr eaLnBrk="1" hangingPunct="1"/>
            <a:r>
              <a:rPr lang="en-US" sz="2400" b="1" dirty="0">
                <a:solidFill>
                  <a:srgbClr val="761138"/>
                </a:solidFill>
                <a:latin typeface="Tahoma" charset="0"/>
                <a:ea typeface="Tahoma" charset="0"/>
                <a:cs typeface="Tahoma" charset="0"/>
              </a:rPr>
              <a:t>Research in context</a:t>
            </a: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4"/>
          <a:stretch>
            <a:fillRect/>
          </a:stretch>
        </p:blipFill>
        <p:spPr>
          <a:xfrm>
            <a:off x="11631705" y="79693"/>
            <a:ext cx="481373" cy="529185"/>
          </a:xfrm>
          <a:prstGeom prst="rect">
            <a:avLst/>
          </a:prstGeom>
        </p:spPr>
      </p:pic>
      <p:sp>
        <p:nvSpPr>
          <p:cNvPr id="4" name="Content Placeholder 2">
            <a:extLst>
              <a:ext uri="{FF2B5EF4-FFF2-40B4-BE49-F238E27FC236}">
                <a16:creationId xmlns:a16="http://schemas.microsoft.com/office/drawing/2014/main" id="{BC4AAF02-4A74-4590-A884-236157966672}"/>
              </a:ext>
            </a:extLst>
          </p:cNvPr>
          <p:cNvSpPr>
            <a:spLocks noGrp="1"/>
          </p:cNvSpPr>
          <p:nvPr/>
        </p:nvSpPr>
        <p:spPr bwMode="auto">
          <a:xfrm>
            <a:off x="323273" y="999843"/>
            <a:ext cx="11055927" cy="423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indent="-18732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663575" indent="-280988"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39825" indent="-187325" algn="l" rtl="0" eaLnBrk="0" fontAlgn="base" hangingPunct="0">
              <a:spcBef>
                <a:spcPct val="20000"/>
              </a:spcBef>
              <a:spcAft>
                <a:spcPct val="0"/>
              </a:spcAft>
              <a:buChar char="•"/>
              <a:defRPr>
                <a:solidFill>
                  <a:schemeClr val="bg2"/>
                </a:solidFill>
                <a:latin typeface="+mn-lt"/>
                <a:ea typeface="MS PGothic" panose="020B0600070205080204" pitchFamily="34" charset="-128"/>
              </a:defRPr>
            </a:lvl3pPr>
            <a:lvl4pPr marL="1616075" indent="-280988" algn="l" rtl="0" eaLnBrk="0" fontAlgn="base" hangingPunct="0">
              <a:spcBef>
                <a:spcPct val="20000"/>
              </a:spcBef>
              <a:spcAft>
                <a:spcPct val="0"/>
              </a:spcAft>
              <a:buChar char="–"/>
              <a:defRPr>
                <a:solidFill>
                  <a:schemeClr val="bg2"/>
                </a:solidFill>
                <a:latin typeface="+mn-lt"/>
                <a:ea typeface="MS PGothic" panose="020B0600070205080204" pitchFamily="34" charset="-128"/>
              </a:defRPr>
            </a:lvl4pPr>
            <a:lvl5pPr marL="1998663" indent="-187325" algn="l" rtl="0" eaLnBrk="0" fontAlgn="base" hangingPunct="0">
              <a:spcBef>
                <a:spcPct val="20000"/>
              </a:spcBef>
              <a:spcAft>
                <a:spcPct val="0"/>
              </a:spcAft>
              <a:buChar char="»"/>
              <a:defRPr>
                <a:solidFill>
                  <a:schemeClr val="bg2"/>
                </a:solidFill>
                <a:latin typeface="+mn-lt"/>
                <a:ea typeface="MS PGothic" panose="020B0600070205080204" pitchFamily="34" charset="-128"/>
              </a:defRPr>
            </a:lvl5pPr>
            <a:lvl6pPr marL="2455863" indent="-187325" algn="l" rtl="0" fontAlgn="base">
              <a:spcBef>
                <a:spcPct val="20000"/>
              </a:spcBef>
              <a:spcAft>
                <a:spcPct val="0"/>
              </a:spcAft>
              <a:buChar char="»"/>
              <a:defRPr>
                <a:solidFill>
                  <a:schemeClr val="bg2"/>
                </a:solidFill>
                <a:latin typeface="+mn-lt"/>
                <a:ea typeface="+mn-ea"/>
              </a:defRPr>
            </a:lvl6pPr>
            <a:lvl7pPr marL="2913063" indent="-187325" algn="l" rtl="0" fontAlgn="base">
              <a:spcBef>
                <a:spcPct val="20000"/>
              </a:spcBef>
              <a:spcAft>
                <a:spcPct val="0"/>
              </a:spcAft>
              <a:buChar char="»"/>
              <a:defRPr>
                <a:solidFill>
                  <a:schemeClr val="bg2"/>
                </a:solidFill>
                <a:latin typeface="+mn-lt"/>
                <a:ea typeface="+mn-ea"/>
              </a:defRPr>
            </a:lvl7pPr>
            <a:lvl8pPr marL="3370263" indent="-187325" algn="l" rtl="0" fontAlgn="base">
              <a:spcBef>
                <a:spcPct val="20000"/>
              </a:spcBef>
              <a:spcAft>
                <a:spcPct val="0"/>
              </a:spcAft>
              <a:buChar char="»"/>
              <a:defRPr>
                <a:solidFill>
                  <a:schemeClr val="bg2"/>
                </a:solidFill>
                <a:latin typeface="+mn-lt"/>
                <a:ea typeface="+mn-ea"/>
              </a:defRPr>
            </a:lvl8pPr>
            <a:lvl9pPr marL="3827463" indent="-187325" algn="l" rtl="0" fontAlgn="base">
              <a:spcBef>
                <a:spcPct val="20000"/>
              </a:spcBef>
              <a:spcAft>
                <a:spcPct val="0"/>
              </a:spcAft>
              <a:buChar char="»"/>
              <a:defRPr>
                <a:solidFill>
                  <a:schemeClr val="bg2"/>
                </a:solidFill>
                <a:latin typeface="+mn-lt"/>
                <a:ea typeface="+mn-ea"/>
              </a:defRPr>
            </a:lvl9pPr>
          </a:lstStyle>
          <a:p>
            <a:pPr marL="382587" lvl="1" indent="0">
              <a:buNone/>
            </a:pPr>
            <a:endParaRPr lang="en-GB" altLang="en-US" dirty="0"/>
          </a:p>
          <a:p>
            <a:endParaRPr lang="en-GB" altLang="en-US" dirty="0"/>
          </a:p>
        </p:txBody>
      </p:sp>
      <p:graphicFrame>
        <p:nvGraphicFramePr>
          <p:cNvPr id="7" name="Table 8">
            <a:extLst>
              <a:ext uri="{FF2B5EF4-FFF2-40B4-BE49-F238E27FC236}">
                <a16:creationId xmlns:a16="http://schemas.microsoft.com/office/drawing/2014/main" id="{EBF7817B-55A1-4205-9346-BD629CB863D8}"/>
              </a:ext>
            </a:extLst>
          </p:cNvPr>
          <p:cNvGraphicFramePr>
            <a:graphicFrameLocks noGrp="1"/>
          </p:cNvGraphicFramePr>
          <p:nvPr>
            <p:extLst>
              <p:ext uri="{D42A27DB-BD31-4B8C-83A1-F6EECF244321}">
                <p14:modId xmlns:p14="http://schemas.microsoft.com/office/powerpoint/2010/main" val="3090184500"/>
              </p:ext>
            </p:extLst>
          </p:nvPr>
        </p:nvGraphicFramePr>
        <p:xfrm>
          <a:off x="488948" y="757483"/>
          <a:ext cx="10807702" cy="4649582"/>
        </p:xfrm>
        <a:graphic>
          <a:graphicData uri="http://schemas.openxmlformats.org/drawingml/2006/table">
            <a:tbl>
              <a:tblPr firstRow="1" bandRow="1">
                <a:tableStyleId>{C083E6E3-FA7D-4D7B-A595-EF9225AFEA82}</a:tableStyleId>
              </a:tblPr>
              <a:tblGrid>
                <a:gridCol w="5403851">
                  <a:extLst>
                    <a:ext uri="{9D8B030D-6E8A-4147-A177-3AD203B41FA5}">
                      <a16:colId xmlns:a16="http://schemas.microsoft.com/office/drawing/2014/main" val="2392537768"/>
                    </a:ext>
                  </a:extLst>
                </a:gridCol>
                <a:gridCol w="5403851">
                  <a:extLst>
                    <a:ext uri="{9D8B030D-6E8A-4147-A177-3AD203B41FA5}">
                      <a16:colId xmlns:a16="http://schemas.microsoft.com/office/drawing/2014/main" val="4060694524"/>
                    </a:ext>
                  </a:extLst>
                </a:gridCol>
              </a:tblGrid>
              <a:tr h="0">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3362038509"/>
                  </a:ext>
                </a:extLst>
              </a:tr>
              <a:tr h="501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ACTs</a:t>
                      </a:r>
                    </a:p>
                  </a:txBody>
                  <a:tcPr/>
                </a:tc>
                <a:tc>
                  <a:txBody>
                    <a:bodyPr/>
                    <a:lstStyle/>
                    <a:p>
                      <a:r>
                        <a:rPr lang="en-GB" sz="2000" dirty="0"/>
                        <a:t>Quinine + Clindamycin</a:t>
                      </a:r>
                    </a:p>
                  </a:txBody>
                  <a:tcPr/>
                </a:tc>
                <a:extLst>
                  <a:ext uri="{0D108BD9-81ED-4DB2-BD59-A6C34878D82A}">
                    <a16:rowId xmlns:a16="http://schemas.microsoft.com/office/drawing/2014/main" val="545500931"/>
                  </a:ext>
                </a:extLst>
              </a:tr>
              <a:tr h="3751520">
                <a:tc>
                  <a:txBody>
                    <a:bodyPr/>
                    <a:lstStyle/>
                    <a:p>
                      <a:pPr marL="265113" lvl="3" indent="-265113" fontAlgn="ctr">
                        <a:spcAft>
                          <a:spcPts val="600"/>
                        </a:spcAft>
                        <a:buFont typeface="Arial" panose="020B0604020202020204" pitchFamily="34" charset="0"/>
                        <a:buChar char="•"/>
                      </a:pPr>
                      <a:r>
                        <a:rPr lang="en-GB" sz="2000" kern="1200">
                          <a:solidFill>
                            <a:schemeClr val="tx1"/>
                          </a:solidFill>
                          <a:effectLst/>
                          <a:latin typeface="+mn-lt"/>
                          <a:cs typeface="Times New Roman" panose="02020603050405020304" pitchFamily="18" charset="0"/>
                        </a:rPr>
                        <a:t>Shorter </a:t>
                      </a:r>
                      <a:r>
                        <a:rPr lang="en-GB" sz="2000" kern="1200" dirty="0">
                          <a:solidFill>
                            <a:schemeClr val="tx1"/>
                          </a:solidFill>
                          <a:effectLst/>
                          <a:latin typeface="+mn-lt"/>
                          <a:cs typeface="Times New Roman" panose="02020603050405020304" pitchFamily="18" charset="0"/>
                        </a:rPr>
                        <a:t>treatment course (3 vs 7 days for quinine)</a:t>
                      </a:r>
                    </a:p>
                    <a:p>
                      <a:pPr marL="265113" lvl="3" indent="-265113" fontAlgn="ctr">
                        <a:spcAft>
                          <a:spcPts val="600"/>
                        </a:spcAft>
                        <a:buFont typeface="Arial" panose="020B0604020202020204" pitchFamily="34" charset="0"/>
                        <a:buChar char="•"/>
                      </a:pPr>
                      <a:r>
                        <a:rPr lang="en-GB" sz="2000" kern="1200" dirty="0">
                          <a:solidFill>
                            <a:schemeClr val="tx1"/>
                          </a:solidFill>
                          <a:effectLst/>
                          <a:latin typeface="+mn-lt"/>
                          <a:cs typeface="Times New Roman" panose="02020603050405020304" pitchFamily="18" charset="0"/>
                        </a:rPr>
                        <a:t>Better tolerated</a:t>
                      </a:r>
                    </a:p>
                    <a:p>
                      <a:pPr marL="265113" lvl="3" indent="-265113" fontAlgn="ctr">
                        <a:spcAft>
                          <a:spcPts val="600"/>
                        </a:spcAft>
                        <a:buFont typeface="Arial" panose="020B0604020202020204" pitchFamily="34" charset="0"/>
                        <a:buChar char="•"/>
                      </a:pPr>
                      <a:r>
                        <a:rPr lang="en-GB" sz="2000" kern="1200" dirty="0">
                          <a:solidFill>
                            <a:schemeClr val="tx1"/>
                          </a:solidFill>
                          <a:effectLst/>
                          <a:latin typeface="+mn-lt"/>
                          <a:cs typeface="Times New Roman" panose="02020603050405020304" pitchFamily="18" charset="0"/>
                        </a:rPr>
                        <a:t>Longer post-treatment prophylaxis </a:t>
                      </a:r>
                    </a:p>
                    <a:p>
                      <a:pPr marL="265113" lvl="3" indent="-265113" fontAlgn="ctr">
                        <a:spcAft>
                          <a:spcPts val="600"/>
                        </a:spcAft>
                        <a:buFont typeface="Arial" panose="020B0604020202020204" pitchFamily="34" charset="0"/>
                        <a:buChar char="•"/>
                      </a:pPr>
                      <a:r>
                        <a:rPr lang="en-GB" sz="2000" kern="1200" dirty="0">
                          <a:solidFill>
                            <a:schemeClr val="tx1"/>
                          </a:solidFill>
                          <a:effectLst/>
                          <a:latin typeface="+mn-lt"/>
                          <a:cs typeface="Times New Roman" panose="02020603050405020304" pitchFamily="18" charset="0"/>
                        </a:rPr>
                        <a:t>Better gametocidal property -&gt; reduce onwards transmission</a:t>
                      </a:r>
                    </a:p>
                    <a:p>
                      <a:pPr marL="265113" lvl="3" indent="-265113" fontAlgn="ctr">
                        <a:spcAft>
                          <a:spcPts val="600"/>
                        </a:spcAft>
                        <a:buFont typeface="Arial" panose="020B0604020202020204" pitchFamily="34" charset="0"/>
                        <a:buChar char="•"/>
                      </a:pPr>
                      <a:r>
                        <a:rPr lang="en-GB" sz="2000" kern="1200" dirty="0">
                          <a:solidFill>
                            <a:schemeClr val="tx1"/>
                          </a:solidFill>
                          <a:effectLst/>
                          <a:latin typeface="+mn-lt"/>
                          <a:cs typeface="Times New Roman" panose="02020603050405020304" pitchFamily="18" charset="0"/>
                        </a:rPr>
                        <a:t>Better efficacy (demonstrated in 2nd/3rd trimester </a:t>
                      </a:r>
                      <a:r>
                        <a:rPr lang="en-GB" sz="2000" dirty="0"/>
                        <a:t>&amp; non-pregnant populations)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000" dirty="0">
                        <a:effectLst/>
                        <a:ea typeface="Times New Roman" panose="02020603050405020304" pitchFamily="18" charset="0"/>
                        <a:cs typeface="Times New Roman" panose="02020603050405020304" pitchFamily="18" charset="0"/>
                      </a:endParaRPr>
                    </a:p>
                    <a:p>
                      <a:endParaRPr lang="en-GB" sz="2000"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2000" dirty="0"/>
                        <a:t>Lengthy and complex treatment regimen (8-hourly for 7 days)</a:t>
                      </a:r>
                    </a:p>
                    <a:p>
                      <a:pPr marL="285750" lvl="1" indent="-285750">
                        <a:buFont typeface="Arial" panose="020B0604020202020204" pitchFamily="34" charset="0"/>
                        <a:buChar char="•"/>
                      </a:pPr>
                      <a:r>
                        <a:rPr lang="en-GB" altLang="en-US" sz="2000" dirty="0"/>
                        <a:t>Not well tolerated</a:t>
                      </a:r>
                    </a:p>
                    <a:p>
                      <a:pPr marL="285750" lvl="1" indent="-285750">
                        <a:buFont typeface="Arial" panose="020B0604020202020204" pitchFamily="34" charset="0"/>
                        <a:buChar char="•"/>
                      </a:pPr>
                      <a:r>
                        <a:rPr lang="en-GB" altLang="en-US" sz="2000" dirty="0"/>
                        <a:t>Poor adherence and treatment failure</a:t>
                      </a:r>
                    </a:p>
                    <a:p>
                      <a:pPr marL="285750" lvl="1" indent="-285750">
                        <a:buFont typeface="Arial" panose="020B0604020202020204" pitchFamily="34" charset="0"/>
                        <a:buChar char="•"/>
                      </a:pPr>
                      <a:r>
                        <a:rPr lang="en-GB" altLang="en-US" sz="2000" dirty="0"/>
                        <a:t>Quinine monotherapy mostly used</a:t>
                      </a:r>
                    </a:p>
                    <a:p>
                      <a:pPr marL="285750" lvl="1" indent="-285750">
                        <a:buFont typeface="Arial" panose="020B0604020202020204" pitchFamily="34" charset="0"/>
                        <a:buChar char="•"/>
                      </a:pPr>
                      <a:r>
                        <a:rPr lang="en-GB" altLang="en-US" sz="2000" dirty="0"/>
                        <a:t>Only used for 1</a:t>
                      </a:r>
                      <a:r>
                        <a:rPr lang="en-GB" altLang="en-US" sz="2000" baseline="30000" dirty="0"/>
                        <a:t>st</a:t>
                      </a:r>
                      <a:r>
                        <a:rPr lang="en-GB" altLang="en-US" sz="2000" dirty="0"/>
                        <a:t> trimester population</a:t>
                      </a:r>
                    </a:p>
                    <a:p>
                      <a:endParaRPr lang="en-GB" sz="2000" dirty="0"/>
                    </a:p>
                  </a:txBody>
                  <a:tcPr/>
                </a:tc>
                <a:extLst>
                  <a:ext uri="{0D108BD9-81ED-4DB2-BD59-A6C34878D82A}">
                    <a16:rowId xmlns:a16="http://schemas.microsoft.com/office/drawing/2014/main" val="902625493"/>
                  </a:ext>
                </a:extLst>
              </a:tr>
            </a:tbl>
          </a:graphicData>
        </a:graphic>
      </p:graphicFrame>
      <p:sp>
        <p:nvSpPr>
          <p:cNvPr id="10" name="TextBox 9">
            <a:extLst>
              <a:ext uri="{FF2B5EF4-FFF2-40B4-BE49-F238E27FC236}">
                <a16:creationId xmlns:a16="http://schemas.microsoft.com/office/drawing/2014/main" id="{EFA3BD8F-431B-4514-B8FE-5FAB6C9587E8}"/>
              </a:ext>
            </a:extLst>
          </p:cNvPr>
          <p:cNvSpPr txBox="1"/>
          <p:nvPr/>
        </p:nvSpPr>
        <p:spPr>
          <a:xfrm>
            <a:off x="2265111" y="5531043"/>
            <a:ext cx="5888289" cy="646331"/>
          </a:xfrm>
          <a:prstGeom prst="rect">
            <a:avLst/>
          </a:prstGeom>
          <a:ln>
            <a:extLst>
              <a:ext uri="{C807C97D-BFC1-408E-A445-0C87EB9F89A2}">
                <ask:lineSketchStyleProps xmlns:ask="http://schemas.microsoft.com/office/drawing/2018/sketchyshapes" xmlns="" sd="661058248">
                  <a:custGeom>
                    <a:avLst/>
                    <a:gdLst>
                      <a:gd name="connsiteX0" fmla="*/ 0 w 5888289"/>
                      <a:gd name="connsiteY0" fmla="*/ 0 h 646331"/>
                      <a:gd name="connsiteX1" fmla="*/ 588829 w 5888289"/>
                      <a:gd name="connsiteY1" fmla="*/ 0 h 646331"/>
                      <a:gd name="connsiteX2" fmla="*/ 1059892 w 5888289"/>
                      <a:gd name="connsiteY2" fmla="*/ 0 h 646331"/>
                      <a:gd name="connsiteX3" fmla="*/ 1472072 w 5888289"/>
                      <a:gd name="connsiteY3" fmla="*/ 0 h 646331"/>
                      <a:gd name="connsiteX4" fmla="*/ 2178667 w 5888289"/>
                      <a:gd name="connsiteY4" fmla="*/ 0 h 646331"/>
                      <a:gd name="connsiteX5" fmla="*/ 2708613 w 5888289"/>
                      <a:gd name="connsiteY5" fmla="*/ 0 h 646331"/>
                      <a:gd name="connsiteX6" fmla="*/ 3297442 w 5888289"/>
                      <a:gd name="connsiteY6" fmla="*/ 0 h 646331"/>
                      <a:gd name="connsiteX7" fmla="*/ 3886271 w 5888289"/>
                      <a:gd name="connsiteY7" fmla="*/ 0 h 646331"/>
                      <a:gd name="connsiteX8" fmla="*/ 4416217 w 5888289"/>
                      <a:gd name="connsiteY8" fmla="*/ 0 h 646331"/>
                      <a:gd name="connsiteX9" fmla="*/ 5063929 w 5888289"/>
                      <a:gd name="connsiteY9" fmla="*/ 0 h 646331"/>
                      <a:gd name="connsiteX10" fmla="*/ 5888289 w 5888289"/>
                      <a:gd name="connsiteY10" fmla="*/ 0 h 646331"/>
                      <a:gd name="connsiteX11" fmla="*/ 5888289 w 5888289"/>
                      <a:gd name="connsiteY11" fmla="*/ 329629 h 646331"/>
                      <a:gd name="connsiteX12" fmla="*/ 5888289 w 5888289"/>
                      <a:gd name="connsiteY12" fmla="*/ 646331 h 646331"/>
                      <a:gd name="connsiteX13" fmla="*/ 5476109 w 5888289"/>
                      <a:gd name="connsiteY13" fmla="*/ 646331 h 646331"/>
                      <a:gd name="connsiteX14" fmla="*/ 4769514 w 5888289"/>
                      <a:gd name="connsiteY14" fmla="*/ 646331 h 646331"/>
                      <a:gd name="connsiteX15" fmla="*/ 4298451 w 5888289"/>
                      <a:gd name="connsiteY15" fmla="*/ 646331 h 646331"/>
                      <a:gd name="connsiteX16" fmla="*/ 3886271 w 5888289"/>
                      <a:gd name="connsiteY16" fmla="*/ 646331 h 646331"/>
                      <a:gd name="connsiteX17" fmla="*/ 3179676 w 5888289"/>
                      <a:gd name="connsiteY17" fmla="*/ 646331 h 646331"/>
                      <a:gd name="connsiteX18" fmla="*/ 2531964 w 5888289"/>
                      <a:gd name="connsiteY18" fmla="*/ 646331 h 646331"/>
                      <a:gd name="connsiteX19" fmla="*/ 1825370 w 5888289"/>
                      <a:gd name="connsiteY19" fmla="*/ 646331 h 646331"/>
                      <a:gd name="connsiteX20" fmla="*/ 1177658 w 5888289"/>
                      <a:gd name="connsiteY20" fmla="*/ 646331 h 646331"/>
                      <a:gd name="connsiteX21" fmla="*/ 647712 w 5888289"/>
                      <a:gd name="connsiteY21" fmla="*/ 646331 h 646331"/>
                      <a:gd name="connsiteX22" fmla="*/ 0 w 5888289"/>
                      <a:gd name="connsiteY22" fmla="*/ 646331 h 646331"/>
                      <a:gd name="connsiteX23" fmla="*/ 0 w 5888289"/>
                      <a:gd name="connsiteY23" fmla="*/ 336092 h 646331"/>
                      <a:gd name="connsiteX24" fmla="*/ 0 w 5888289"/>
                      <a:gd name="connsiteY2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8289" h="646331" fill="none" extrusionOk="0">
                        <a:moveTo>
                          <a:pt x="0" y="0"/>
                        </a:moveTo>
                        <a:cubicBezTo>
                          <a:pt x="269708" y="-42701"/>
                          <a:pt x="314316" y="11418"/>
                          <a:pt x="588829" y="0"/>
                        </a:cubicBezTo>
                        <a:cubicBezTo>
                          <a:pt x="863342" y="-11418"/>
                          <a:pt x="869741" y="31555"/>
                          <a:pt x="1059892" y="0"/>
                        </a:cubicBezTo>
                        <a:cubicBezTo>
                          <a:pt x="1250043" y="-31555"/>
                          <a:pt x="1280419" y="30071"/>
                          <a:pt x="1472072" y="0"/>
                        </a:cubicBezTo>
                        <a:cubicBezTo>
                          <a:pt x="1663725" y="-30071"/>
                          <a:pt x="1861110" y="13517"/>
                          <a:pt x="2178667" y="0"/>
                        </a:cubicBezTo>
                        <a:cubicBezTo>
                          <a:pt x="2496225" y="-13517"/>
                          <a:pt x="2593668" y="53244"/>
                          <a:pt x="2708613" y="0"/>
                        </a:cubicBezTo>
                        <a:cubicBezTo>
                          <a:pt x="2823558" y="-53244"/>
                          <a:pt x="3067048" y="49616"/>
                          <a:pt x="3297442" y="0"/>
                        </a:cubicBezTo>
                        <a:cubicBezTo>
                          <a:pt x="3527836" y="-49616"/>
                          <a:pt x="3697086" y="53698"/>
                          <a:pt x="3886271" y="0"/>
                        </a:cubicBezTo>
                        <a:cubicBezTo>
                          <a:pt x="4075456" y="-53698"/>
                          <a:pt x="4234081" y="22570"/>
                          <a:pt x="4416217" y="0"/>
                        </a:cubicBezTo>
                        <a:cubicBezTo>
                          <a:pt x="4598353" y="-22570"/>
                          <a:pt x="4824263" y="33439"/>
                          <a:pt x="5063929" y="0"/>
                        </a:cubicBezTo>
                        <a:cubicBezTo>
                          <a:pt x="5303595" y="-33439"/>
                          <a:pt x="5577482" y="33348"/>
                          <a:pt x="5888289" y="0"/>
                        </a:cubicBezTo>
                        <a:cubicBezTo>
                          <a:pt x="5910700" y="162878"/>
                          <a:pt x="5872839" y="207679"/>
                          <a:pt x="5888289" y="329629"/>
                        </a:cubicBezTo>
                        <a:cubicBezTo>
                          <a:pt x="5903739" y="451579"/>
                          <a:pt x="5874210" y="571260"/>
                          <a:pt x="5888289" y="646331"/>
                        </a:cubicBezTo>
                        <a:cubicBezTo>
                          <a:pt x="5732545" y="680790"/>
                          <a:pt x="5599104" y="620091"/>
                          <a:pt x="5476109" y="646331"/>
                        </a:cubicBezTo>
                        <a:cubicBezTo>
                          <a:pt x="5353114" y="672571"/>
                          <a:pt x="4940682" y="569423"/>
                          <a:pt x="4769514" y="646331"/>
                        </a:cubicBezTo>
                        <a:cubicBezTo>
                          <a:pt x="4598346" y="723239"/>
                          <a:pt x="4423784" y="627434"/>
                          <a:pt x="4298451" y="646331"/>
                        </a:cubicBezTo>
                        <a:cubicBezTo>
                          <a:pt x="4173118" y="665228"/>
                          <a:pt x="4075360" y="617924"/>
                          <a:pt x="3886271" y="646331"/>
                        </a:cubicBezTo>
                        <a:cubicBezTo>
                          <a:pt x="3697182" y="674738"/>
                          <a:pt x="3493982" y="610155"/>
                          <a:pt x="3179676" y="646331"/>
                        </a:cubicBezTo>
                        <a:cubicBezTo>
                          <a:pt x="2865371" y="682507"/>
                          <a:pt x="2680799" y="600392"/>
                          <a:pt x="2531964" y="646331"/>
                        </a:cubicBezTo>
                        <a:cubicBezTo>
                          <a:pt x="2383129" y="692270"/>
                          <a:pt x="2152122" y="620002"/>
                          <a:pt x="1825370" y="646331"/>
                        </a:cubicBezTo>
                        <a:cubicBezTo>
                          <a:pt x="1498618" y="672660"/>
                          <a:pt x="1464936" y="571339"/>
                          <a:pt x="1177658" y="646331"/>
                        </a:cubicBezTo>
                        <a:cubicBezTo>
                          <a:pt x="890380" y="721323"/>
                          <a:pt x="802092" y="642752"/>
                          <a:pt x="647712" y="646331"/>
                        </a:cubicBezTo>
                        <a:cubicBezTo>
                          <a:pt x="493332" y="649910"/>
                          <a:pt x="292805" y="622368"/>
                          <a:pt x="0" y="646331"/>
                        </a:cubicBezTo>
                        <a:cubicBezTo>
                          <a:pt x="-21310" y="566991"/>
                          <a:pt x="8968" y="398604"/>
                          <a:pt x="0" y="336092"/>
                        </a:cubicBezTo>
                        <a:cubicBezTo>
                          <a:pt x="-8968" y="273580"/>
                          <a:pt x="2631" y="145529"/>
                          <a:pt x="0" y="0"/>
                        </a:cubicBezTo>
                        <a:close/>
                      </a:path>
                      <a:path w="5888289" h="646331" stroke="0" extrusionOk="0">
                        <a:moveTo>
                          <a:pt x="0" y="0"/>
                        </a:moveTo>
                        <a:cubicBezTo>
                          <a:pt x="281239" y="-21665"/>
                          <a:pt x="483208" y="46311"/>
                          <a:pt x="706595" y="0"/>
                        </a:cubicBezTo>
                        <a:cubicBezTo>
                          <a:pt x="929983" y="-46311"/>
                          <a:pt x="1116241" y="58477"/>
                          <a:pt x="1295424" y="0"/>
                        </a:cubicBezTo>
                        <a:cubicBezTo>
                          <a:pt x="1474607" y="-58477"/>
                          <a:pt x="1638633" y="26400"/>
                          <a:pt x="1884252" y="0"/>
                        </a:cubicBezTo>
                        <a:cubicBezTo>
                          <a:pt x="2129871" y="-26400"/>
                          <a:pt x="2146111" y="12256"/>
                          <a:pt x="2355316" y="0"/>
                        </a:cubicBezTo>
                        <a:cubicBezTo>
                          <a:pt x="2564521" y="-12256"/>
                          <a:pt x="2694396" y="38570"/>
                          <a:pt x="2826379" y="0"/>
                        </a:cubicBezTo>
                        <a:cubicBezTo>
                          <a:pt x="2958362" y="-38570"/>
                          <a:pt x="3186313" y="55440"/>
                          <a:pt x="3532973" y="0"/>
                        </a:cubicBezTo>
                        <a:cubicBezTo>
                          <a:pt x="3879633" y="-55440"/>
                          <a:pt x="3912781" y="23371"/>
                          <a:pt x="4121802" y="0"/>
                        </a:cubicBezTo>
                        <a:cubicBezTo>
                          <a:pt x="4330823" y="-23371"/>
                          <a:pt x="4485617" y="14497"/>
                          <a:pt x="4651748" y="0"/>
                        </a:cubicBezTo>
                        <a:cubicBezTo>
                          <a:pt x="4817879" y="-14497"/>
                          <a:pt x="5069368" y="19527"/>
                          <a:pt x="5299460" y="0"/>
                        </a:cubicBezTo>
                        <a:cubicBezTo>
                          <a:pt x="5529552" y="-19527"/>
                          <a:pt x="5638911" y="59118"/>
                          <a:pt x="5888289" y="0"/>
                        </a:cubicBezTo>
                        <a:cubicBezTo>
                          <a:pt x="5893768" y="153318"/>
                          <a:pt x="5887343" y="199832"/>
                          <a:pt x="5888289" y="316702"/>
                        </a:cubicBezTo>
                        <a:cubicBezTo>
                          <a:pt x="5889235" y="433572"/>
                          <a:pt x="5880298" y="481539"/>
                          <a:pt x="5888289" y="646331"/>
                        </a:cubicBezTo>
                        <a:cubicBezTo>
                          <a:pt x="5700521" y="669210"/>
                          <a:pt x="5487489" y="625429"/>
                          <a:pt x="5181694" y="646331"/>
                        </a:cubicBezTo>
                        <a:cubicBezTo>
                          <a:pt x="4875899" y="667233"/>
                          <a:pt x="4883060" y="646198"/>
                          <a:pt x="4592865" y="646331"/>
                        </a:cubicBezTo>
                        <a:cubicBezTo>
                          <a:pt x="4302670" y="646464"/>
                          <a:pt x="4300750" y="634189"/>
                          <a:pt x="4180685" y="646331"/>
                        </a:cubicBezTo>
                        <a:cubicBezTo>
                          <a:pt x="4060620" y="658473"/>
                          <a:pt x="3752937" y="576390"/>
                          <a:pt x="3591856" y="646331"/>
                        </a:cubicBezTo>
                        <a:cubicBezTo>
                          <a:pt x="3430775" y="716272"/>
                          <a:pt x="3342987" y="620776"/>
                          <a:pt x="3179676" y="646331"/>
                        </a:cubicBezTo>
                        <a:cubicBezTo>
                          <a:pt x="3016365" y="671886"/>
                          <a:pt x="2953425" y="630242"/>
                          <a:pt x="2767496" y="646331"/>
                        </a:cubicBezTo>
                        <a:cubicBezTo>
                          <a:pt x="2581567" y="662420"/>
                          <a:pt x="2246895" y="579442"/>
                          <a:pt x="2060901" y="646331"/>
                        </a:cubicBezTo>
                        <a:cubicBezTo>
                          <a:pt x="1874908" y="713220"/>
                          <a:pt x="1738677" y="584518"/>
                          <a:pt x="1530955" y="646331"/>
                        </a:cubicBezTo>
                        <a:cubicBezTo>
                          <a:pt x="1323233" y="708144"/>
                          <a:pt x="1071919" y="610613"/>
                          <a:pt x="824360" y="646331"/>
                        </a:cubicBezTo>
                        <a:cubicBezTo>
                          <a:pt x="576802" y="682049"/>
                          <a:pt x="281872" y="624590"/>
                          <a:pt x="0" y="646331"/>
                        </a:cubicBezTo>
                        <a:cubicBezTo>
                          <a:pt x="-1451" y="499980"/>
                          <a:pt x="1345" y="428740"/>
                          <a:pt x="0" y="316702"/>
                        </a:cubicBezTo>
                        <a:cubicBezTo>
                          <a:pt x="-1345" y="204664"/>
                          <a:pt x="3364" y="65849"/>
                          <a:pt x="0" y="0"/>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wrap="square" rtlCol="0">
            <a:spAutoFit/>
          </a:bodyPr>
          <a:lstStyle/>
          <a:p>
            <a:pPr marL="72000" lvl="3" fontAlgn="ctr"/>
            <a:r>
              <a:rPr lang="en-GB" dirty="0"/>
              <a:t>2</a:t>
            </a:r>
            <a:r>
              <a:rPr lang="en-GB" baseline="30000" dirty="0"/>
              <a:t>nd</a:t>
            </a:r>
            <a:r>
              <a:rPr lang="en-GB" dirty="0"/>
              <a:t>/3</a:t>
            </a:r>
            <a:r>
              <a:rPr lang="en-GB" baseline="30000" dirty="0"/>
              <a:t>rd</a:t>
            </a:r>
            <a:r>
              <a:rPr lang="en-GB" dirty="0"/>
              <a:t> trimester, PCR corrected treatment failure risk </a:t>
            </a:r>
          </a:p>
          <a:p>
            <a:pPr marL="72000" lvl="3" fontAlgn="ctr"/>
            <a:r>
              <a:rPr lang="en-GB" dirty="0"/>
              <a:t>for quinine vs AL : adjusted HR 6.11 (95%CI: 2.57–14.54)</a:t>
            </a:r>
          </a:p>
        </p:txBody>
      </p:sp>
      <p:sp>
        <p:nvSpPr>
          <p:cNvPr id="11" name="Right Brace 10">
            <a:extLst>
              <a:ext uri="{FF2B5EF4-FFF2-40B4-BE49-F238E27FC236}">
                <a16:creationId xmlns:a16="http://schemas.microsoft.com/office/drawing/2014/main" id="{2A658A02-B598-4FF8-A8CB-89F0051F637C}"/>
              </a:ext>
            </a:extLst>
          </p:cNvPr>
          <p:cNvSpPr/>
          <p:nvPr/>
        </p:nvSpPr>
        <p:spPr>
          <a:xfrm rot="5400000">
            <a:off x="8571291" y="5414907"/>
            <a:ext cx="163936" cy="19225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2E6F451F-858D-45E8-B870-4B61003DBA9C}"/>
              </a:ext>
            </a:extLst>
          </p:cNvPr>
          <p:cNvSpPr txBox="1"/>
          <p:nvPr/>
        </p:nvSpPr>
        <p:spPr>
          <a:xfrm>
            <a:off x="7477638" y="6550223"/>
            <a:ext cx="3746853" cy="307777"/>
          </a:xfrm>
          <a:prstGeom prst="rect">
            <a:avLst/>
          </a:prstGeom>
          <a:solidFill>
            <a:schemeClr val="bg1"/>
          </a:solidFill>
        </p:spPr>
        <p:txBody>
          <a:bodyPr wrap="square" rtlCol="0">
            <a:spAutoFit/>
          </a:bodyPr>
          <a:lstStyle/>
          <a:p>
            <a:r>
              <a:rPr lang="en-GB" sz="1400" b="1" dirty="0"/>
              <a:t>From Saito et al 2020 Lancet Inf Dis, 20(8) </a:t>
            </a:r>
          </a:p>
        </p:txBody>
      </p:sp>
      <p:pic>
        <p:nvPicPr>
          <p:cNvPr id="3" name="Picture 2" descr="Chart&#10;&#10;Description automatically generated">
            <a:extLst>
              <a:ext uri="{FF2B5EF4-FFF2-40B4-BE49-F238E27FC236}">
                <a16:creationId xmlns:a16="http://schemas.microsoft.com/office/drawing/2014/main" id="{DE01FB74-85DE-4C4B-99AA-687FFFC79DF9}"/>
              </a:ext>
            </a:extLst>
          </p:cNvPr>
          <p:cNvPicPr>
            <a:picLocks noChangeAspect="1"/>
          </p:cNvPicPr>
          <p:nvPr/>
        </p:nvPicPr>
        <p:blipFill>
          <a:blip r:embed="rId5"/>
          <a:stretch>
            <a:fillRect/>
          </a:stretch>
        </p:blipFill>
        <p:spPr>
          <a:xfrm>
            <a:off x="8661279" y="3752508"/>
            <a:ext cx="3183791" cy="2424865"/>
          </a:xfrm>
          <a:prstGeom prst="rect">
            <a:avLst/>
          </a:prstGeom>
        </p:spPr>
      </p:pic>
    </p:spTree>
    <p:extLst>
      <p:ext uri="{BB962C8B-B14F-4D97-AF65-F5344CB8AC3E}">
        <p14:creationId xmlns:p14="http://schemas.microsoft.com/office/powerpoint/2010/main" val="105354685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61925"/>
            <a:ext cx="6477000" cy="457200"/>
          </a:xfrm>
          <a:prstGeom prst="rect">
            <a:avLst/>
          </a:prstGeom>
        </p:spPr>
        <p:txBody>
          <a:bodyPr>
            <a:noAutofit/>
          </a:bodyPr>
          <a:lstStyle/>
          <a:p>
            <a:pPr eaLnBrk="1" hangingPunct="1"/>
            <a:r>
              <a:rPr lang="en-US" sz="2400" b="1" dirty="0">
                <a:solidFill>
                  <a:srgbClr val="761138"/>
                </a:solidFill>
                <a:latin typeface="Tahoma" charset="0"/>
                <a:ea typeface="Tahoma" charset="0"/>
                <a:cs typeface="Tahoma" charset="0"/>
              </a:rPr>
              <a:t>Study aim</a:t>
            </a: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4"/>
          <a:stretch>
            <a:fillRect/>
          </a:stretch>
        </p:blipFill>
        <p:spPr>
          <a:xfrm>
            <a:off x="11631705" y="79693"/>
            <a:ext cx="481373" cy="529185"/>
          </a:xfrm>
          <a:prstGeom prst="rect">
            <a:avLst/>
          </a:prstGeom>
        </p:spPr>
      </p:pic>
      <p:sp>
        <p:nvSpPr>
          <p:cNvPr id="4" name="Content Placeholder 2">
            <a:extLst>
              <a:ext uri="{FF2B5EF4-FFF2-40B4-BE49-F238E27FC236}">
                <a16:creationId xmlns:a16="http://schemas.microsoft.com/office/drawing/2014/main" id="{BC4AAF02-4A74-4590-A884-236157966672}"/>
              </a:ext>
            </a:extLst>
          </p:cNvPr>
          <p:cNvSpPr>
            <a:spLocks noGrp="1"/>
          </p:cNvSpPr>
          <p:nvPr/>
        </p:nvSpPr>
        <p:spPr bwMode="auto">
          <a:xfrm>
            <a:off x="323273" y="1246909"/>
            <a:ext cx="11055927" cy="423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indent="-18732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663575" indent="-280988"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39825" indent="-187325" algn="l" rtl="0" eaLnBrk="0" fontAlgn="base" hangingPunct="0">
              <a:spcBef>
                <a:spcPct val="20000"/>
              </a:spcBef>
              <a:spcAft>
                <a:spcPct val="0"/>
              </a:spcAft>
              <a:buChar char="•"/>
              <a:defRPr>
                <a:solidFill>
                  <a:schemeClr val="bg2"/>
                </a:solidFill>
                <a:latin typeface="+mn-lt"/>
                <a:ea typeface="MS PGothic" panose="020B0600070205080204" pitchFamily="34" charset="-128"/>
              </a:defRPr>
            </a:lvl3pPr>
            <a:lvl4pPr marL="1616075" indent="-280988" algn="l" rtl="0" eaLnBrk="0" fontAlgn="base" hangingPunct="0">
              <a:spcBef>
                <a:spcPct val="20000"/>
              </a:spcBef>
              <a:spcAft>
                <a:spcPct val="0"/>
              </a:spcAft>
              <a:buChar char="–"/>
              <a:defRPr>
                <a:solidFill>
                  <a:schemeClr val="bg2"/>
                </a:solidFill>
                <a:latin typeface="+mn-lt"/>
                <a:ea typeface="MS PGothic" panose="020B0600070205080204" pitchFamily="34" charset="-128"/>
              </a:defRPr>
            </a:lvl4pPr>
            <a:lvl5pPr marL="1998663" indent="-187325" algn="l" rtl="0" eaLnBrk="0" fontAlgn="base" hangingPunct="0">
              <a:spcBef>
                <a:spcPct val="20000"/>
              </a:spcBef>
              <a:spcAft>
                <a:spcPct val="0"/>
              </a:spcAft>
              <a:buChar char="»"/>
              <a:defRPr>
                <a:solidFill>
                  <a:schemeClr val="bg2"/>
                </a:solidFill>
                <a:latin typeface="+mn-lt"/>
                <a:ea typeface="MS PGothic" panose="020B0600070205080204" pitchFamily="34" charset="-128"/>
              </a:defRPr>
            </a:lvl5pPr>
            <a:lvl6pPr marL="2455863" indent="-187325" algn="l" rtl="0" fontAlgn="base">
              <a:spcBef>
                <a:spcPct val="20000"/>
              </a:spcBef>
              <a:spcAft>
                <a:spcPct val="0"/>
              </a:spcAft>
              <a:buChar char="»"/>
              <a:defRPr>
                <a:solidFill>
                  <a:schemeClr val="bg2"/>
                </a:solidFill>
                <a:latin typeface="+mn-lt"/>
                <a:ea typeface="+mn-ea"/>
              </a:defRPr>
            </a:lvl6pPr>
            <a:lvl7pPr marL="2913063" indent="-187325" algn="l" rtl="0" fontAlgn="base">
              <a:spcBef>
                <a:spcPct val="20000"/>
              </a:spcBef>
              <a:spcAft>
                <a:spcPct val="0"/>
              </a:spcAft>
              <a:buChar char="»"/>
              <a:defRPr>
                <a:solidFill>
                  <a:schemeClr val="bg2"/>
                </a:solidFill>
                <a:latin typeface="+mn-lt"/>
                <a:ea typeface="+mn-ea"/>
              </a:defRPr>
            </a:lvl7pPr>
            <a:lvl8pPr marL="3370263" indent="-187325" algn="l" rtl="0" fontAlgn="base">
              <a:spcBef>
                <a:spcPct val="20000"/>
              </a:spcBef>
              <a:spcAft>
                <a:spcPct val="0"/>
              </a:spcAft>
              <a:buChar char="»"/>
              <a:defRPr>
                <a:solidFill>
                  <a:schemeClr val="bg2"/>
                </a:solidFill>
                <a:latin typeface="+mn-lt"/>
                <a:ea typeface="+mn-ea"/>
              </a:defRPr>
            </a:lvl8pPr>
            <a:lvl9pPr marL="3827463" indent="-187325" algn="l" rtl="0" fontAlgn="base">
              <a:spcBef>
                <a:spcPct val="20000"/>
              </a:spcBef>
              <a:spcAft>
                <a:spcPct val="0"/>
              </a:spcAft>
              <a:buChar char="»"/>
              <a:defRPr>
                <a:solidFill>
                  <a:schemeClr val="bg2"/>
                </a:solidFill>
                <a:latin typeface="+mn-lt"/>
                <a:ea typeface="+mn-ea"/>
              </a:defRPr>
            </a:lvl9pPr>
          </a:lstStyle>
          <a:p>
            <a:pPr marL="0" indent="0">
              <a:buNone/>
            </a:pPr>
            <a:r>
              <a:rPr lang="en-GB" altLang="en-US" dirty="0"/>
              <a:t>To compare the risk of adverse pregnancy outcomes between artemisinin-based (ABT) and non-artemisinin treatment (non-ABT) of malaria in the 1</a:t>
            </a:r>
            <a:r>
              <a:rPr lang="en-GB" altLang="en-US" baseline="30000" dirty="0"/>
              <a:t>st</a:t>
            </a:r>
            <a:r>
              <a:rPr lang="en-GB" altLang="en-US" dirty="0"/>
              <a:t> trimester and the suggested artemisinin embryo-sensitive period</a:t>
            </a:r>
          </a:p>
          <a:p>
            <a:pPr marL="0" indent="0" eaLnBrk="1" hangingPunct="1">
              <a:buNone/>
            </a:pPr>
            <a:endParaRPr lang="en-US" altLang="en-US" dirty="0"/>
          </a:p>
          <a:p>
            <a:endParaRPr lang="en-GB" altLang="en-US" dirty="0"/>
          </a:p>
        </p:txBody>
      </p:sp>
    </p:spTree>
    <p:extLst>
      <p:ext uri="{BB962C8B-B14F-4D97-AF65-F5344CB8AC3E}">
        <p14:creationId xmlns:p14="http://schemas.microsoft.com/office/powerpoint/2010/main" val="233243887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61925"/>
            <a:ext cx="6477000" cy="457200"/>
          </a:xfrm>
          <a:prstGeom prst="rect">
            <a:avLst/>
          </a:prstGeom>
        </p:spPr>
        <p:txBody>
          <a:bodyPr>
            <a:noAutofit/>
          </a:bodyPr>
          <a:lstStyle/>
          <a:p>
            <a:pPr eaLnBrk="1" hangingPunct="1"/>
            <a:r>
              <a:rPr lang="en-US" sz="2400" b="1" dirty="0">
                <a:solidFill>
                  <a:srgbClr val="761138"/>
                </a:solidFill>
                <a:latin typeface="Tahoma" charset="0"/>
                <a:ea typeface="Tahoma" charset="0"/>
                <a:cs typeface="Tahoma" charset="0"/>
              </a:rPr>
              <a:t>Study Design and Methods</a:t>
            </a: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4"/>
          <a:stretch>
            <a:fillRect/>
          </a:stretch>
        </p:blipFill>
        <p:spPr>
          <a:xfrm>
            <a:off x="11631705" y="79693"/>
            <a:ext cx="481373" cy="529185"/>
          </a:xfrm>
          <a:prstGeom prst="rect">
            <a:avLst/>
          </a:prstGeom>
        </p:spPr>
      </p:pic>
      <p:sp>
        <p:nvSpPr>
          <p:cNvPr id="4" name="Content Placeholder 2">
            <a:extLst>
              <a:ext uri="{FF2B5EF4-FFF2-40B4-BE49-F238E27FC236}">
                <a16:creationId xmlns:a16="http://schemas.microsoft.com/office/drawing/2014/main" id="{F773F0AB-2263-4AEA-894C-FAF751A9115A}"/>
              </a:ext>
            </a:extLst>
          </p:cNvPr>
          <p:cNvSpPr>
            <a:spLocks noGrp="1"/>
          </p:cNvSpPr>
          <p:nvPr/>
        </p:nvSpPr>
        <p:spPr bwMode="auto">
          <a:xfrm>
            <a:off x="461818" y="1145309"/>
            <a:ext cx="10917382" cy="434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indent="-18732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663575" indent="-280988"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39825" indent="-187325" algn="l" rtl="0" eaLnBrk="0" fontAlgn="base" hangingPunct="0">
              <a:spcBef>
                <a:spcPct val="20000"/>
              </a:spcBef>
              <a:spcAft>
                <a:spcPct val="0"/>
              </a:spcAft>
              <a:buChar char="•"/>
              <a:defRPr>
                <a:solidFill>
                  <a:schemeClr val="bg2"/>
                </a:solidFill>
                <a:latin typeface="+mn-lt"/>
                <a:ea typeface="MS PGothic" panose="020B0600070205080204" pitchFamily="34" charset="-128"/>
              </a:defRPr>
            </a:lvl3pPr>
            <a:lvl4pPr marL="1616075" indent="-280988" algn="l" rtl="0" eaLnBrk="0" fontAlgn="base" hangingPunct="0">
              <a:spcBef>
                <a:spcPct val="20000"/>
              </a:spcBef>
              <a:spcAft>
                <a:spcPct val="0"/>
              </a:spcAft>
              <a:buChar char="–"/>
              <a:defRPr>
                <a:solidFill>
                  <a:schemeClr val="bg2"/>
                </a:solidFill>
                <a:latin typeface="+mn-lt"/>
                <a:ea typeface="MS PGothic" panose="020B0600070205080204" pitchFamily="34" charset="-128"/>
              </a:defRPr>
            </a:lvl4pPr>
            <a:lvl5pPr marL="1998663" indent="-187325" algn="l" rtl="0" eaLnBrk="0" fontAlgn="base" hangingPunct="0">
              <a:spcBef>
                <a:spcPct val="20000"/>
              </a:spcBef>
              <a:spcAft>
                <a:spcPct val="0"/>
              </a:spcAft>
              <a:buChar char="»"/>
              <a:defRPr>
                <a:solidFill>
                  <a:schemeClr val="bg2"/>
                </a:solidFill>
                <a:latin typeface="+mn-lt"/>
                <a:ea typeface="MS PGothic" panose="020B0600070205080204" pitchFamily="34" charset="-128"/>
              </a:defRPr>
            </a:lvl5pPr>
            <a:lvl6pPr marL="2455863" indent="-187325" algn="l" rtl="0" fontAlgn="base">
              <a:spcBef>
                <a:spcPct val="20000"/>
              </a:spcBef>
              <a:spcAft>
                <a:spcPct val="0"/>
              </a:spcAft>
              <a:buChar char="»"/>
              <a:defRPr>
                <a:solidFill>
                  <a:schemeClr val="bg2"/>
                </a:solidFill>
                <a:latin typeface="+mn-lt"/>
                <a:ea typeface="+mn-ea"/>
              </a:defRPr>
            </a:lvl6pPr>
            <a:lvl7pPr marL="2913063" indent="-187325" algn="l" rtl="0" fontAlgn="base">
              <a:spcBef>
                <a:spcPct val="20000"/>
              </a:spcBef>
              <a:spcAft>
                <a:spcPct val="0"/>
              </a:spcAft>
              <a:buChar char="»"/>
              <a:defRPr>
                <a:solidFill>
                  <a:schemeClr val="bg2"/>
                </a:solidFill>
                <a:latin typeface="+mn-lt"/>
                <a:ea typeface="+mn-ea"/>
              </a:defRPr>
            </a:lvl7pPr>
            <a:lvl8pPr marL="3370263" indent="-187325" algn="l" rtl="0" fontAlgn="base">
              <a:spcBef>
                <a:spcPct val="20000"/>
              </a:spcBef>
              <a:spcAft>
                <a:spcPct val="0"/>
              </a:spcAft>
              <a:buChar char="»"/>
              <a:defRPr>
                <a:solidFill>
                  <a:schemeClr val="bg2"/>
                </a:solidFill>
                <a:latin typeface="+mn-lt"/>
                <a:ea typeface="+mn-ea"/>
              </a:defRPr>
            </a:lvl8pPr>
            <a:lvl9pPr marL="3827463" indent="-187325" algn="l" rtl="0" fontAlgn="base">
              <a:spcBef>
                <a:spcPct val="20000"/>
              </a:spcBef>
              <a:spcAft>
                <a:spcPct val="0"/>
              </a:spcAft>
              <a:buChar char="»"/>
              <a:defRPr>
                <a:solidFill>
                  <a:schemeClr val="bg2"/>
                </a:solidFill>
                <a:latin typeface="+mn-lt"/>
                <a:ea typeface="+mn-ea"/>
              </a:defRPr>
            </a:lvl9pPr>
          </a:lstStyle>
          <a:p>
            <a:pPr>
              <a:spcBef>
                <a:spcPct val="0"/>
              </a:spcBef>
            </a:pPr>
            <a:r>
              <a:rPr lang="en-GB" altLang="en-US" dirty="0"/>
              <a:t>Updated systematic review and individual patient data (IPD) meta-analysis </a:t>
            </a:r>
          </a:p>
          <a:p>
            <a:pPr>
              <a:spcBef>
                <a:spcPct val="0"/>
              </a:spcBef>
            </a:pPr>
            <a:r>
              <a:rPr lang="en-GB" altLang="en-US" dirty="0"/>
              <a:t> Study inclusion</a:t>
            </a:r>
          </a:p>
          <a:p>
            <a:pPr lvl="1">
              <a:spcBef>
                <a:spcPct val="0"/>
              </a:spcBef>
            </a:pPr>
            <a:r>
              <a:rPr lang="en-GB" altLang="en-US" dirty="0"/>
              <a:t>Confirmed artemisinin exposures in 1</a:t>
            </a:r>
            <a:r>
              <a:rPr lang="en-GB" altLang="en-US" baseline="30000" dirty="0"/>
              <a:t>st</a:t>
            </a:r>
            <a:r>
              <a:rPr lang="en-GB" altLang="en-US" dirty="0"/>
              <a:t> trimester</a:t>
            </a:r>
          </a:p>
          <a:p>
            <a:pPr lvl="1">
              <a:spcBef>
                <a:spcPct val="0"/>
              </a:spcBef>
            </a:pPr>
            <a:r>
              <a:rPr lang="en-GB" altLang="en-US" dirty="0"/>
              <a:t>Prospective follow-up</a:t>
            </a:r>
          </a:p>
          <a:p>
            <a:pPr lvl="1">
              <a:spcBef>
                <a:spcPct val="0"/>
              </a:spcBef>
            </a:pPr>
            <a:r>
              <a:rPr lang="en-GB" altLang="en-US" dirty="0"/>
              <a:t>Internal </a:t>
            </a:r>
            <a:r>
              <a:rPr lang="en-GB" altLang="en-US" dirty="0">
                <a:cs typeface="Times New Roman" panose="02020603050405020304" pitchFamily="18" charset="0"/>
              </a:rPr>
              <a:t>comparison group </a:t>
            </a:r>
          </a:p>
          <a:p>
            <a:r>
              <a:rPr lang="en-GB" altLang="en-US" dirty="0"/>
              <a:t>Antimalarial exposures</a:t>
            </a:r>
            <a:r>
              <a:rPr lang="en-GB" altLang="en-US" i="1" dirty="0"/>
              <a:t>:</a:t>
            </a:r>
            <a:r>
              <a:rPr lang="en-GB" altLang="en-US" dirty="0"/>
              <a:t> </a:t>
            </a:r>
          </a:p>
          <a:p>
            <a:pPr lvl="1"/>
            <a:r>
              <a:rPr lang="en-GB" altLang="en-US" dirty="0"/>
              <a:t>1</a:t>
            </a:r>
            <a:r>
              <a:rPr lang="en-GB" altLang="en-US" baseline="30000" dirty="0"/>
              <a:t>st</a:t>
            </a:r>
            <a:r>
              <a:rPr lang="en-GB" altLang="en-US" dirty="0"/>
              <a:t> trimester: 2-13 weeks (inclusive) post-LMP </a:t>
            </a:r>
          </a:p>
          <a:p>
            <a:pPr lvl="1"/>
            <a:r>
              <a:rPr lang="en-GB" altLang="en-US" dirty="0"/>
              <a:t>Artemisinin embryo-sensitive period: 6-12 weeks (inclusive) post-LMP  </a:t>
            </a:r>
          </a:p>
          <a:p>
            <a:pPr lvl="1"/>
            <a:r>
              <a:rPr lang="en-GB" altLang="en-US" dirty="0"/>
              <a:t>Exposures confirmed by &gt;=2 data sources and/or medical record</a:t>
            </a:r>
          </a:p>
          <a:p>
            <a:r>
              <a:rPr lang="en-GB" altLang="en-US" dirty="0"/>
              <a:t>Outcome: </a:t>
            </a:r>
          </a:p>
          <a:p>
            <a:pPr lvl="1"/>
            <a:r>
              <a:rPr lang="en-GB" altLang="en-US" dirty="0"/>
              <a:t>Primary: composite endpoint including miscarriage, stillbirth and major congenital anomalies</a:t>
            </a:r>
          </a:p>
          <a:p>
            <a:endParaRPr lang="en-GB" altLang="en-US" dirty="0"/>
          </a:p>
          <a:p>
            <a:endParaRPr lang="en-GB" altLang="en-US" dirty="0"/>
          </a:p>
        </p:txBody>
      </p:sp>
    </p:spTree>
    <p:extLst>
      <p:ext uri="{BB962C8B-B14F-4D97-AF65-F5344CB8AC3E}">
        <p14:creationId xmlns:p14="http://schemas.microsoft.com/office/powerpoint/2010/main" val="270402938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61925"/>
            <a:ext cx="6477000" cy="457200"/>
          </a:xfrm>
          <a:prstGeom prst="rect">
            <a:avLst/>
          </a:prstGeom>
        </p:spPr>
        <p:txBody>
          <a:bodyPr>
            <a:noAutofit/>
          </a:bodyPr>
          <a:lstStyle/>
          <a:p>
            <a:pPr eaLnBrk="1" hangingPunct="1"/>
            <a:r>
              <a:rPr lang="en-US" sz="2400" b="1" dirty="0">
                <a:solidFill>
                  <a:srgbClr val="761138"/>
                </a:solidFill>
                <a:latin typeface="Tahoma" charset="0"/>
                <a:ea typeface="Tahoma" charset="0"/>
                <a:cs typeface="Tahoma" charset="0"/>
              </a:rPr>
              <a:t>Statistical analysis</a:t>
            </a: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4"/>
          <a:stretch>
            <a:fillRect/>
          </a:stretch>
        </p:blipFill>
        <p:spPr>
          <a:xfrm>
            <a:off x="11631705" y="79693"/>
            <a:ext cx="481373" cy="529185"/>
          </a:xfrm>
          <a:prstGeom prst="rect">
            <a:avLst/>
          </a:prstGeom>
        </p:spPr>
      </p:pic>
      <p:sp>
        <p:nvSpPr>
          <p:cNvPr id="4" name="Content Placeholder 2">
            <a:extLst>
              <a:ext uri="{FF2B5EF4-FFF2-40B4-BE49-F238E27FC236}">
                <a16:creationId xmlns:a16="http://schemas.microsoft.com/office/drawing/2014/main" id="{91EB89BF-F5FF-45D8-9D64-49214C3C46D3}"/>
              </a:ext>
            </a:extLst>
          </p:cNvPr>
          <p:cNvSpPr>
            <a:spLocks noGrp="1"/>
          </p:cNvSpPr>
          <p:nvPr/>
        </p:nvSpPr>
        <p:spPr bwMode="auto">
          <a:xfrm>
            <a:off x="397164" y="1219200"/>
            <a:ext cx="10982036"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indent="-18732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663575" indent="-280988"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39825" indent="-187325" algn="l" rtl="0" eaLnBrk="0" fontAlgn="base" hangingPunct="0">
              <a:spcBef>
                <a:spcPct val="20000"/>
              </a:spcBef>
              <a:spcAft>
                <a:spcPct val="0"/>
              </a:spcAft>
              <a:buChar char="•"/>
              <a:defRPr>
                <a:solidFill>
                  <a:schemeClr val="bg2"/>
                </a:solidFill>
                <a:latin typeface="+mn-lt"/>
                <a:ea typeface="MS PGothic" panose="020B0600070205080204" pitchFamily="34" charset="-128"/>
              </a:defRPr>
            </a:lvl3pPr>
            <a:lvl4pPr marL="1616075" indent="-280988" algn="l" rtl="0" eaLnBrk="0" fontAlgn="base" hangingPunct="0">
              <a:spcBef>
                <a:spcPct val="20000"/>
              </a:spcBef>
              <a:spcAft>
                <a:spcPct val="0"/>
              </a:spcAft>
              <a:buChar char="–"/>
              <a:defRPr>
                <a:solidFill>
                  <a:schemeClr val="bg2"/>
                </a:solidFill>
                <a:latin typeface="+mn-lt"/>
                <a:ea typeface="MS PGothic" panose="020B0600070205080204" pitchFamily="34" charset="-128"/>
              </a:defRPr>
            </a:lvl4pPr>
            <a:lvl5pPr marL="1998663" indent="-187325" algn="l" rtl="0" eaLnBrk="0" fontAlgn="base" hangingPunct="0">
              <a:spcBef>
                <a:spcPct val="20000"/>
              </a:spcBef>
              <a:spcAft>
                <a:spcPct val="0"/>
              </a:spcAft>
              <a:buChar char="»"/>
              <a:defRPr>
                <a:solidFill>
                  <a:schemeClr val="bg2"/>
                </a:solidFill>
                <a:latin typeface="+mn-lt"/>
                <a:ea typeface="MS PGothic" panose="020B0600070205080204" pitchFamily="34" charset="-128"/>
              </a:defRPr>
            </a:lvl5pPr>
            <a:lvl6pPr marL="2455863" indent="-187325" algn="l" rtl="0" fontAlgn="base">
              <a:spcBef>
                <a:spcPct val="20000"/>
              </a:spcBef>
              <a:spcAft>
                <a:spcPct val="0"/>
              </a:spcAft>
              <a:buChar char="»"/>
              <a:defRPr>
                <a:solidFill>
                  <a:schemeClr val="bg2"/>
                </a:solidFill>
                <a:latin typeface="+mn-lt"/>
                <a:ea typeface="+mn-ea"/>
              </a:defRPr>
            </a:lvl6pPr>
            <a:lvl7pPr marL="2913063" indent="-187325" algn="l" rtl="0" fontAlgn="base">
              <a:spcBef>
                <a:spcPct val="20000"/>
              </a:spcBef>
              <a:spcAft>
                <a:spcPct val="0"/>
              </a:spcAft>
              <a:buChar char="»"/>
              <a:defRPr>
                <a:solidFill>
                  <a:schemeClr val="bg2"/>
                </a:solidFill>
                <a:latin typeface="+mn-lt"/>
                <a:ea typeface="+mn-ea"/>
              </a:defRPr>
            </a:lvl7pPr>
            <a:lvl8pPr marL="3370263" indent="-187325" algn="l" rtl="0" fontAlgn="base">
              <a:spcBef>
                <a:spcPct val="20000"/>
              </a:spcBef>
              <a:spcAft>
                <a:spcPct val="0"/>
              </a:spcAft>
              <a:buChar char="»"/>
              <a:defRPr>
                <a:solidFill>
                  <a:schemeClr val="bg2"/>
                </a:solidFill>
                <a:latin typeface="+mn-lt"/>
                <a:ea typeface="+mn-ea"/>
              </a:defRPr>
            </a:lvl8pPr>
            <a:lvl9pPr marL="3827463" indent="-187325" algn="l" rtl="0" fontAlgn="base">
              <a:spcBef>
                <a:spcPct val="20000"/>
              </a:spcBef>
              <a:spcAft>
                <a:spcPct val="0"/>
              </a:spcAft>
              <a:buChar char="»"/>
              <a:defRPr>
                <a:solidFill>
                  <a:schemeClr val="bg2"/>
                </a:solidFill>
                <a:latin typeface="+mn-lt"/>
                <a:ea typeface="+mn-ea"/>
              </a:defRPr>
            </a:lvl9pPr>
          </a:lstStyle>
          <a:p>
            <a:pPr>
              <a:spcBef>
                <a:spcPct val="0"/>
              </a:spcBef>
            </a:pPr>
            <a:r>
              <a:rPr lang="en-GB" altLang="en-US" dirty="0"/>
              <a:t>Primary analysis: ABT vs non-ABT</a:t>
            </a:r>
          </a:p>
          <a:p>
            <a:pPr>
              <a:spcBef>
                <a:spcPct val="0"/>
              </a:spcBef>
            </a:pPr>
            <a:r>
              <a:rPr lang="en-GB" altLang="en-US" dirty="0"/>
              <a:t>Subgroup analysis: specific ACT vs quinine</a:t>
            </a:r>
          </a:p>
          <a:p>
            <a:pPr>
              <a:spcBef>
                <a:spcPct val="0"/>
              </a:spcBef>
            </a:pPr>
            <a:r>
              <a:rPr lang="en-AU" altLang="en-US" dirty="0"/>
              <a:t>IPD: 1-stage </a:t>
            </a:r>
            <a:r>
              <a:rPr lang="en-GB" altLang="en-US" dirty="0"/>
              <a:t>random-effects </a:t>
            </a:r>
            <a:r>
              <a:rPr lang="en-AU" altLang="en-US" dirty="0"/>
              <a:t>adjusting for clustering by study site</a:t>
            </a:r>
          </a:p>
          <a:p>
            <a:pPr>
              <a:spcBef>
                <a:spcPct val="0"/>
              </a:spcBef>
            </a:pPr>
            <a:r>
              <a:rPr lang="en-AU" altLang="en-US" dirty="0"/>
              <a:t>Cox regression </a:t>
            </a:r>
            <a:r>
              <a:rPr lang="en-GB" dirty="0"/>
              <a:t>with shared frailty </a:t>
            </a:r>
            <a:r>
              <a:rPr lang="en-AU" altLang="en-US" dirty="0"/>
              <a:t>	</a:t>
            </a:r>
          </a:p>
          <a:p>
            <a:pPr lvl="1">
              <a:spcBef>
                <a:spcPct val="0"/>
              </a:spcBef>
            </a:pPr>
            <a:r>
              <a:rPr lang="en-AU" altLang="en-US" dirty="0"/>
              <a:t>Gestational week as the time scale </a:t>
            </a:r>
          </a:p>
          <a:p>
            <a:pPr lvl="1">
              <a:spcBef>
                <a:spcPct val="0"/>
              </a:spcBef>
            </a:pPr>
            <a:r>
              <a:rPr lang="en-AU" altLang="en-US" dirty="0"/>
              <a:t>Left truncated </a:t>
            </a:r>
          </a:p>
          <a:p>
            <a:pPr lvl="1">
              <a:spcBef>
                <a:spcPct val="0"/>
              </a:spcBef>
            </a:pPr>
            <a:r>
              <a:rPr lang="en-AU" altLang="en-US" dirty="0"/>
              <a:t>Right censoring</a:t>
            </a:r>
          </a:p>
          <a:p>
            <a:pPr lvl="1">
              <a:spcBef>
                <a:spcPct val="0"/>
              </a:spcBef>
            </a:pPr>
            <a:r>
              <a:rPr lang="en-AU" altLang="en-US" dirty="0"/>
              <a:t>Exposure time-dependant </a:t>
            </a:r>
          </a:p>
          <a:p>
            <a:r>
              <a:rPr lang="en-GB" altLang="en-US" dirty="0"/>
              <a:t>Sensitivity analyses </a:t>
            </a:r>
          </a:p>
          <a:p>
            <a:pPr lvl="1"/>
            <a:r>
              <a:rPr lang="en-GB" altLang="en-US" dirty="0"/>
              <a:t>E-values to assess potential unmeasured confounding</a:t>
            </a:r>
          </a:p>
          <a:p>
            <a:pPr lvl="1"/>
            <a:r>
              <a:rPr lang="en-GB" altLang="en-US" dirty="0"/>
              <a:t>Using unexposed comparison group</a:t>
            </a:r>
          </a:p>
          <a:p>
            <a:pPr lvl="1"/>
            <a:r>
              <a:rPr lang="en-GB" altLang="en-US" dirty="0"/>
              <a:t>Assessing smaller exposure risk-windows</a:t>
            </a:r>
          </a:p>
          <a:p>
            <a:pPr lvl="1"/>
            <a:r>
              <a:rPr lang="en-GB" altLang="en-US" dirty="0"/>
              <a:t>Inclusion of unconfirmed exposures</a:t>
            </a:r>
          </a:p>
          <a:p>
            <a:pPr lvl="1"/>
            <a:r>
              <a:rPr lang="en-GB" altLang="en-US" dirty="0"/>
              <a:t>Different statistical models </a:t>
            </a:r>
          </a:p>
          <a:p>
            <a:pPr lvl="1"/>
            <a:r>
              <a:rPr lang="en-GB" altLang="en-US" dirty="0"/>
              <a:t>Multiple imputations of missing data </a:t>
            </a:r>
          </a:p>
          <a:p>
            <a:pPr lvl="1">
              <a:spcBef>
                <a:spcPct val="0"/>
              </a:spcBef>
            </a:pPr>
            <a:endParaRPr lang="en-AU" altLang="en-US" dirty="0"/>
          </a:p>
          <a:p>
            <a:endParaRPr lang="en-GB" altLang="en-US" dirty="0"/>
          </a:p>
        </p:txBody>
      </p:sp>
    </p:spTree>
    <p:extLst>
      <p:ext uri="{BB962C8B-B14F-4D97-AF65-F5344CB8AC3E}">
        <p14:creationId xmlns:p14="http://schemas.microsoft.com/office/powerpoint/2010/main" val="402383265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639097" y="1365250"/>
            <a:ext cx="10338466" cy="3565525"/>
          </a:xfrm>
          <a:prstGeom prst="rect">
            <a:avLst/>
          </a:prstGeom>
        </p:spPr>
        <p:txBody>
          <a:bodyPr vert="horz" lIns="91440" tIns="45720" rIns="91440" bIns="45720" rtlCol="0" anchor="ctr">
            <a:normAutofit/>
          </a:bodyPr>
          <a:lstStyle/>
          <a:p>
            <a:r>
              <a:rPr lang="en-US" sz="6600" b="1" kern="1200" dirty="0">
                <a:solidFill>
                  <a:schemeClr val="tx1"/>
                </a:solidFill>
                <a:latin typeface="+mj-lt"/>
                <a:ea typeface="+mj-ea"/>
                <a:cs typeface="+mj-cs"/>
              </a:rPr>
              <a:t>Results</a:t>
            </a: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3"/>
          <a:stretch>
            <a:fillRect/>
          </a:stretch>
        </p:blipFill>
        <p:spPr>
          <a:xfrm>
            <a:off x="11631705" y="79693"/>
            <a:ext cx="481373" cy="529185"/>
          </a:xfrm>
          <a:prstGeom prst="rect">
            <a:avLst/>
          </a:prstGeom>
        </p:spPr>
      </p:pic>
    </p:spTree>
    <p:extLst>
      <p:ext uri="{BB962C8B-B14F-4D97-AF65-F5344CB8AC3E}">
        <p14:creationId xmlns:p14="http://schemas.microsoft.com/office/powerpoint/2010/main" val="16884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61925"/>
            <a:ext cx="6477000" cy="457200"/>
          </a:xfrm>
          <a:prstGeom prst="rect">
            <a:avLst/>
          </a:prstGeom>
        </p:spPr>
        <p:txBody>
          <a:bodyPr>
            <a:noAutofit/>
          </a:bodyPr>
          <a:lstStyle/>
          <a:p>
            <a:pPr eaLnBrk="1" hangingPunct="1"/>
            <a:r>
              <a:rPr lang="en-US" sz="2400" b="1" dirty="0">
                <a:solidFill>
                  <a:srgbClr val="761138"/>
                </a:solidFill>
                <a:latin typeface="Tahoma" charset="0"/>
                <a:ea typeface="Tahoma" charset="0"/>
                <a:cs typeface="Tahoma" charset="0"/>
              </a:rPr>
              <a:t>Result- Literature Search</a:t>
            </a: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4"/>
          <a:stretch>
            <a:fillRect/>
          </a:stretch>
        </p:blipFill>
        <p:spPr>
          <a:xfrm>
            <a:off x="11631705" y="79693"/>
            <a:ext cx="481373" cy="529185"/>
          </a:xfrm>
          <a:prstGeom prst="rect">
            <a:avLst/>
          </a:prstGeom>
        </p:spPr>
      </p:pic>
      <p:sp>
        <p:nvSpPr>
          <p:cNvPr id="4" name="TextBox 3">
            <a:extLst>
              <a:ext uri="{FF2B5EF4-FFF2-40B4-BE49-F238E27FC236}">
                <a16:creationId xmlns:a16="http://schemas.microsoft.com/office/drawing/2014/main" id="{D4E7E017-38CE-43AF-AAA1-08A8AAA8587C}"/>
              </a:ext>
            </a:extLst>
          </p:cNvPr>
          <p:cNvSpPr txBox="1"/>
          <p:nvPr/>
        </p:nvSpPr>
        <p:spPr>
          <a:xfrm>
            <a:off x="6480959" y="2845082"/>
            <a:ext cx="5558194" cy="2031325"/>
          </a:xfrm>
          <a:prstGeom prst="rect">
            <a:avLst/>
          </a:prstGeom>
          <a:noFill/>
        </p:spPr>
        <p:txBody>
          <a:bodyPr wrap="square" rtlCol="0">
            <a:spAutoFit/>
          </a:bodyPr>
          <a:lstStyle/>
          <a:p>
            <a:r>
              <a:rPr lang="en-GB" b="1" dirty="0"/>
              <a:t>7 included studies (12 cohorts) with 1</a:t>
            </a:r>
            <a:r>
              <a:rPr lang="en-GB" b="1" baseline="30000" dirty="0"/>
              <a:t>st</a:t>
            </a:r>
            <a:r>
              <a:rPr lang="en-GB" b="1" dirty="0"/>
              <a:t> trimester artemisinin data</a:t>
            </a:r>
          </a:p>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6 studies from Africa and 1 from Asia</a:t>
            </a:r>
          </a:p>
          <a:p>
            <a:pPr marL="285750" indent="-285750">
              <a:buFont typeface="Arial" panose="020B0604020202020204" pitchFamily="34" charset="0"/>
              <a:buChar char="•"/>
            </a:pPr>
            <a:r>
              <a:rPr lang="en-GB" sz="1800" dirty="0">
                <a:effectLst/>
                <a:latin typeface="Calibri" panose="020F0502020204030204" pitchFamily="34" charset="0"/>
                <a:ea typeface="Yu Mincho" panose="02020400000000000000" pitchFamily="18" charset="-128"/>
                <a:cs typeface="Arial" panose="020B0604020202020204" pitchFamily="34" charset="0"/>
              </a:rPr>
              <a:t>34,178 pregnancies</a:t>
            </a:r>
          </a:p>
          <a:p>
            <a:pPr marL="742950" lvl="1" indent="-285750">
              <a:buFont typeface="Arial" panose="020B0604020202020204" pitchFamily="34" charset="0"/>
              <a:buChar char="•"/>
            </a:pPr>
            <a:r>
              <a:rPr lang="en-GB" dirty="0">
                <a:effectLst/>
                <a:latin typeface="Calibri" panose="020F0502020204030204" pitchFamily="34" charset="0"/>
                <a:ea typeface="Yu Mincho" panose="02020400000000000000" pitchFamily="18" charset="-128"/>
                <a:cs typeface="Arial" panose="020B0604020202020204" pitchFamily="34" charset="0"/>
              </a:rPr>
              <a:t>1,813 (5%) confirmed antimalarial in 1</a:t>
            </a:r>
            <a:r>
              <a:rPr lang="en-GB" baseline="30000" dirty="0">
                <a:effectLst/>
                <a:latin typeface="Calibri" panose="020F0502020204030204" pitchFamily="34" charset="0"/>
                <a:ea typeface="Yu Mincho" panose="02020400000000000000" pitchFamily="18" charset="-128"/>
                <a:cs typeface="Arial" panose="020B0604020202020204" pitchFamily="34" charset="0"/>
              </a:rPr>
              <a:t>st</a:t>
            </a:r>
            <a:r>
              <a:rPr lang="en-GB" dirty="0">
                <a:effectLst/>
                <a:latin typeface="Calibri" panose="020F0502020204030204" pitchFamily="34" charset="0"/>
                <a:ea typeface="Yu Mincho" panose="02020400000000000000" pitchFamily="18" charset="-128"/>
                <a:cs typeface="Arial" panose="020B0604020202020204" pitchFamily="34" charset="0"/>
              </a:rPr>
              <a:t> trimester </a:t>
            </a:r>
          </a:p>
          <a:p>
            <a:pPr marL="742950" lvl="1" indent="-285750">
              <a:buFont typeface="Arial" panose="020B0604020202020204" pitchFamily="34" charset="0"/>
              <a:buChar char="•"/>
            </a:pPr>
            <a:r>
              <a:rPr lang="en-GB" dirty="0">
                <a:effectLst/>
                <a:latin typeface="Calibri" panose="020F0502020204030204" pitchFamily="34" charset="0"/>
                <a:ea typeface="Yu Mincho" panose="02020400000000000000" pitchFamily="18" charset="-128"/>
                <a:cs typeface="Arial" panose="020B0604020202020204" pitchFamily="34" charset="0"/>
              </a:rPr>
              <a:t>737 (2%) ABT</a:t>
            </a:r>
            <a:r>
              <a:rPr lang="en-GB" dirty="0">
                <a:latin typeface="Calibri" panose="020F0502020204030204" pitchFamily="34" charset="0"/>
                <a:ea typeface="Yu Mincho" panose="02020400000000000000" pitchFamily="18" charset="-128"/>
                <a:cs typeface="Arial" panose="020B0604020202020204" pitchFamily="34" charset="0"/>
              </a:rPr>
              <a:t>: 74% Africa &amp; 71</a:t>
            </a:r>
            <a:r>
              <a:rPr lang="en-GB" dirty="0">
                <a:effectLst/>
                <a:latin typeface="Calibri" panose="020F0502020204030204" pitchFamily="34" charset="0"/>
                <a:ea typeface="Yu Mincho" panose="02020400000000000000" pitchFamily="18" charset="-128"/>
                <a:cs typeface="Arial" panose="020B0604020202020204" pitchFamily="34" charset="0"/>
              </a:rPr>
              <a:t>% AL </a:t>
            </a:r>
          </a:p>
          <a:p>
            <a:pPr marL="742950" lvl="1" indent="-285750">
              <a:buFont typeface="Arial" panose="020B0604020202020204" pitchFamily="34" charset="0"/>
              <a:buChar char="•"/>
            </a:pPr>
            <a:r>
              <a:rPr lang="en-GB" dirty="0">
                <a:effectLst/>
                <a:latin typeface="Calibri" panose="020F0502020204030204" pitchFamily="34" charset="0"/>
                <a:ea typeface="Yu Mincho" panose="02020400000000000000" pitchFamily="18" charset="-128"/>
                <a:cs typeface="Arial" panose="020B0604020202020204" pitchFamily="34" charset="0"/>
              </a:rPr>
              <a:t>1,076 (3%) non-ABT: 25% Africa &amp; 85% Quinine</a:t>
            </a:r>
            <a:endParaRPr lang="en-GB" dirty="0">
              <a:solidFill>
                <a:srgbClr val="000000"/>
              </a:solidFill>
              <a:effectLst/>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C935D291-EE1F-42CF-8B95-8B968EA48E51}"/>
              </a:ext>
            </a:extLst>
          </p:cNvPr>
          <p:cNvGrpSpPr/>
          <p:nvPr/>
        </p:nvGrpSpPr>
        <p:grpSpPr>
          <a:xfrm>
            <a:off x="265284" y="1237606"/>
            <a:ext cx="5946432" cy="4631566"/>
            <a:chOff x="504133" y="1237606"/>
            <a:chExt cx="5946432" cy="4631566"/>
          </a:xfrm>
        </p:grpSpPr>
        <p:pic>
          <p:nvPicPr>
            <p:cNvPr id="10" name="Picture 9" descr="Diagram&#10;&#10;Description automatically generated">
              <a:extLst>
                <a:ext uri="{FF2B5EF4-FFF2-40B4-BE49-F238E27FC236}">
                  <a16:creationId xmlns:a16="http://schemas.microsoft.com/office/drawing/2014/main" id="{06172238-DA91-45DE-9B1F-711A0C05A50D}"/>
                </a:ext>
              </a:extLst>
            </p:cNvPr>
            <p:cNvPicPr>
              <a:picLocks noChangeAspect="1"/>
            </p:cNvPicPr>
            <p:nvPr/>
          </p:nvPicPr>
          <p:blipFill rotWithShape="1">
            <a:blip r:embed="rId5"/>
            <a:srcRect b="1481"/>
            <a:stretch/>
          </p:blipFill>
          <p:spPr>
            <a:xfrm>
              <a:off x="504133" y="1237606"/>
              <a:ext cx="5946432" cy="4531598"/>
            </a:xfrm>
            <a:prstGeom prst="rect">
              <a:avLst/>
            </a:prstGeom>
          </p:spPr>
        </p:pic>
        <p:sp>
          <p:nvSpPr>
            <p:cNvPr id="2" name="Rectangle 1">
              <a:extLst>
                <a:ext uri="{FF2B5EF4-FFF2-40B4-BE49-F238E27FC236}">
                  <a16:creationId xmlns:a16="http://schemas.microsoft.com/office/drawing/2014/main" id="{B233169F-9512-4895-A0B9-1FF47E403DFE}"/>
                </a:ext>
              </a:extLst>
            </p:cNvPr>
            <p:cNvSpPr/>
            <p:nvPr/>
          </p:nvSpPr>
          <p:spPr>
            <a:xfrm>
              <a:off x="2038129" y="5441134"/>
              <a:ext cx="209550" cy="378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15ED678-E155-4566-8372-A277E395FA45}"/>
                </a:ext>
              </a:extLst>
            </p:cNvPr>
            <p:cNvSpPr/>
            <p:nvPr/>
          </p:nvSpPr>
          <p:spPr>
            <a:xfrm>
              <a:off x="542481" y="4961762"/>
              <a:ext cx="430397" cy="907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CA25A7C1-8DA0-4687-A6A6-6CF0E0DF486A}"/>
              </a:ext>
            </a:extLst>
          </p:cNvPr>
          <p:cNvSpPr txBox="1"/>
          <p:nvPr/>
        </p:nvSpPr>
        <p:spPr>
          <a:xfrm>
            <a:off x="6477000" y="5441134"/>
            <a:ext cx="4294711" cy="1200329"/>
          </a:xfrm>
          <a:prstGeom prst="rect">
            <a:avLst/>
          </a:prstGeom>
          <a:noFill/>
        </p:spPr>
        <p:txBody>
          <a:bodyPr wrap="square" rtlCol="0">
            <a:spAutoFit/>
          </a:bodyPr>
          <a:lstStyle/>
          <a:p>
            <a:r>
              <a:rPr lang="en-GB" i="1" dirty="0">
                <a:effectLst>
                  <a:outerShdw blurRad="38100" dist="38100" dir="2700000" algn="tl">
                    <a:srgbClr val="000000">
                      <a:alpha val="43137"/>
                    </a:srgbClr>
                  </a:outerShdw>
                </a:effectLst>
              </a:rPr>
              <a:t>Addition to </a:t>
            </a:r>
            <a:r>
              <a:rPr lang="en-GB" i="1" dirty="0">
                <a:effectLst>
                  <a:outerShdw blurRad="38100" dist="38100" dir="2700000" algn="tl">
                    <a:srgbClr val="000000">
                      <a:alpha val="43137"/>
                    </a:srgbClr>
                  </a:outerShdw>
                </a:effectLst>
                <a:ea typeface="Yu Mincho" panose="02020400000000000000" pitchFamily="18" charset="-128"/>
                <a:cs typeface="Arial" panose="020B0604020202020204" pitchFamily="34" charset="0"/>
              </a:rPr>
              <a:t>2017 review:</a:t>
            </a:r>
            <a:endParaRPr lang="en-GB" i="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GB" dirty="0">
                <a:ea typeface="Yu Mincho" panose="02020400000000000000" pitchFamily="18" charset="-128"/>
                <a:cs typeface="Arial" panose="020B0604020202020204" pitchFamily="34" charset="0"/>
              </a:rPr>
              <a:t>8,126  pregnancies </a:t>
            </a:r>
          </a:p>
          <a:p>
            <a:pPr marL="285750" indent="-285750">
              <a:buFont typeface="Arial" panose="020B0604020202020204" pitchFamily="34" charset="0"/>
              <a:buChar char="•"/>
            </a:pPr>
            <a:r>
              <a:rPr lang="en-GB" dirty="0">
                <a:ea typeface="Yu Mincho" panose="02020400000000000000" pitchFamily="18" charset="-128"/>
                <a:cs typeface="Arial" panose="020B0604020202020204" pitchFamily="34" charset="0"/>
              </a:rPr>
              <a:t>60 ABT 1</a:t>
            </a:r>
            <a:r>
              <a:rPr lang="en-GB" baseline="30000" dirty="0">
                <a:ea typeface="Yu Mincho" panose="02020400000000000000" pitchFamily="18" charset="-128"/>
                <a:cs typeface="Arial" panose="020B0604020202020204" pitchFamily="34" charset="0"/>
              </a:rPr>
              <a:t>st</a:t>
            </a:r>
            <a:r>
              <a:rPr lang="en-GB" dirty="0">
                <a:ea typeface="Yu Mincho" panose="02020400000000000000" pitchFamily="18" charset="-128"/>
                <a:cs typeface="Arial" panose="020B0604020202020204" pitchFamily="34" charset="0"/>
              </a:rPr>
              <a:t> trimester exposures</a:t>
            </a:r>
          </a:p>
          <a:p>
            <a:pPr marL="285750" indent="-285750">
              <a:buFont typeface="Arial" panose="020B0604020202020204" pitchFamily="34" charset="0"/>
              <a:buChar char="•"/>
            </a:pPr>
            <a:r>
              <a:rPr lang="en-GB" dirty="0">
                <a:ea typeface="Yu Mincho" panose="02020400000000000000" pitchFamily="18" charset="-128"/>
                <a:cs typeface="Arial" panose="020B0604020202020204" pitchFamily="34" charset="0"/>
              </a:rPr>
              <a:t>309 non-ABT 1</a:t>
            </a:r>
            <a:r>
              <a:rPr lang="en-GB" baseline="30000" dirty="0">
                <a:ea typeface="Yu Mincho" panose="02020400000000000000" pitchFamily="18" charset="-128"/>
                <a:cs typeface="Arial" panose="020B0604020202020204" pitchFamily="34" charset="0"/>
              </a:rPr>
              <a:t>st</a:t>
            </a:r>
            <a:r>
              <a:rPr lang="en-GB" dirty="0">
                <a:ea typeface="Yu Mincho" panose="02020400000000000000" pitchFamily="18" charset="-128"/>
                <a:cs typeface="Arial" panose="020B0604020202020204" pitchFamily="34" charset="0"/>
              </a:rPr>
              <a:t> trimester exposures</a:t>
            </a:r>
          </a:p>
        </p:txBody>
      </p:sp>
      <p:sp>
        <p:nvSpPr>
          <p:cNvPr id="6" name="Arrow: Down 5">
            <a:extLst>
              <a:ext uri="{FF2B5EF4-FFF2-40B4-BE49-F238E27FC236}">
                <a16:creationId xmlns:a16="http://schemas.microsoft.com/office/drawing/2014/main" id="{7F43A251-71C1-4037-8F65-05FE270E5EF2}"/>
              </a:ext>
            </a:extLst>
          </p:cNvPr>
          <p:cNvSpPr/>
          <p:nvPr/>
        </p:nvSpPr>
        <p:spPr>
          <a:xfrm>
            <a:off x="8187811" y="4936693"/>
            <a:ext cx="240631" cy="409074"/>
          </a:xfrm>
          <a:prstGeom prst="downArrow">
            <a:avLst/>
          </a:prstGeom>
          <a:solidFill>
            <a:srgbClr val="761138"/>
          </a:solidFill>
          <a:ln>
            <a:solidFill>
              <a:srgbClr val="7611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Map&#10;&#10;Description automatically generated">
            <a:extLst>
              <a:ext uri="{FF2B5EF4-FFF2-40B4-BE49-F238E27FC236}">
                <a16:creationId xmlns:a16="http://schemas.microsoft.com/office/drawing/2014/main" id="{EE858483-535B-4C69-9263-13FD775FF650}"/>
              </a:ext>
            </a:extLst>
          </p:cNvPr>
          <p:cNvPicPr>
            <a:picLocks noChangeAspect="1"/>
          </p:cNvPicPr>
          <p:nvPr/>
        </p:nvPicPr>
        <p:blipFill rotWithShape="1">
          <a:blip r:embed="rId6"/>
          <a:srcRect l="20418" t="6131" r="1654" b="3611"/>
          <a:stretch/>
        </p:blipFill>
        <p:spPr>
          <a:xfrm>
            <a:off x="6825961" y="963288"/>
            <a:ext cx="3596787" cy="1821508"/>
          </a:xfrm>
          <a:prstGeom prst="rect">
            <a:avLst/>
          </a:prstGeom>
        </p:spPr>
      </p:pic>
    </p:spTree>
    <p:extLst>
      <p:ext uri="{BB962C8B-B14F-4D97-AF65-F5344CB8AC3E}">
        <p14:creationId xmlns:p14="http://schemas.microsoft.com/office/powerpoint/2010/main" val="98777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61925"/>
            <a:ext cx="6477000" cy="457200"/>
          </a:xfrm>
          <a:prstGeom prst="rect">
            <a:avLst/>
          </a:prstGeom>
        </p:spPr>
        <p:txBody>
          <a:bodyPr>
            <a:noAutofit/>
          </a:bodyPr>
          <a:lstStyle/>
          <a:p>
            <a:pPr eaLnBrk="1" hangingPunct="1"/>
            <a:r>
              <a:rPr lang="en-US" sz="2400" b="1" dirty="0">
                <a:solidFill>
                  <a:srgbClr val="761138"/>
                </a:solidFill>
                <a:latin typeface="Tahoma" charset="0"/>
                <a:ea typeface="Tahoma" charset="0"/>
                <a:cs typeface="Tahoma" charset="0"/>
              </a:rPr>
              <a:t>Result- Artemisinin vs non-Artemisinin</a:t>
            </a:r>
          </a:p>
        </p:txBody>
      </p:sp>
      <p:pic>
        <p:nvPicPr>
          <p:cNvPr id="5" name="Picture 4" descr="A picture containing drawing&#10;&#10;Description automatically generated">
            <a:extLst>
              <a:ext uri="{FF2B5EF4-FFF2-40B4-BE49-F238E27FC236}">
                <a16:creationId xmlns:a16="http://schemas.microsoft.com/office/drawing/2014/main" id="{60DCDF8F-ACF1-7146-802A-8740EB616EC3}"/>
              </a:ext>
            </a:extLst>
          </p:cNvPr>
          <p:cNvPicPr>
            <a:picLocks noChangeAspect="1"/>
          </p:cNvPicPr>
          <p:nvPr/>
        </p:nvPicPr>
        <p:blipFill>
          <a:blip r:embed="rId4"/>
          <a:stretch>
            <a:fillRect/>
          </a:stretch>
        </p:blipFill>
        <p:spPr>
          <a:xfrm>
            <a:off x="11631705" y="79693"/>
            <a:ext cx="481373" cy="529185"/>
          </a:xfrm>
          <a:prstGeom prst="rect">
            <a:avLst/>
          </a:prstGeom>
        </p:spPr>
      </p:pic>
      <p:pic>
        <p:nvPicPr>
          <p:cNvPr id="4" name="Picture 3">
            <a:extLst>
              <a:ext uri="{FF2B5EF4-FFF2-40B4-BE49-F238E27FC236}">
                <a16:creationId xmlns:a16="http://schemas.microsoft.com/office/drawing/2014/main" id="{04EF46E4-B10A-4F98-8EB0-B496E6DDCB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37645" y="1028699"/>
            <a:ext cx="10873305" cy="5436653"/>
          </a:xfrm>
          <a:prstGeom prst="rect">
            <a:avLst/>
          </a:prstGeom>
          <a:noFill/>
          <a:ln>
            <a:noFill/>
          </a:ln>
        </p:spPr>
      </p:pic>
    </p:spTree>
    <p:extLst>
      <p:ext uri="{BB962C8B-B14F-4D97-AF65-F5344CB8AC3E}">
        <p14:creationId xmlns:p14="http://schemas.microsoft.com/office/powerpoint/2010/main" val="4214208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B6D538E189EF48B4ED4540230CC912" ma:contentTypeVersion="15" ma:contentTypeDescription="Create a new document." ma:contentTypeScope="" ma:versionID="b05f700a9349c11fcc03ca0d0018a24f">
  <xsd:schema xmlns:xsd="http://www.w3.org/2001/XMLSchema" xmlns:xs="http://www.w3.org/2001/XMLSchema" xmlns:p="http://schemas.microsoft.com/office/2006/metadata/properties" xmlns:ns3="a727d5f1-50d5-4e70-92e1-7a84c16401fb" xmlns:ns4="ac87a440-5df4-4752-88e0-0e2edb4de0b9" targetNamespace="http://schemas.microsoft.com/office/2006/metadata/properties" ma:root="true" ma:fieldsID="219bbc80cb1c26b2e52c04085558df78" ns3:_="" ns4:_="">
    <xsd:import namespace="a727d5f1-50d5-4e70-92e1-7a84c16401fb"/>
    <xsd:import namespace="ac87a440-5df4-4752-88e0-0e2edb4de0b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7d5f1-50d5-4e70-92e1-7a84c16401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87a440-5df4-4752-88e0-0e2edb4de0b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727d5f1-50d5-4e70-92e1-7a84c16401fb" xsi:nil="true"/>
  </documentManagement>
</p:properties>
</file>

<file path=customXml/itemProps1.xml><?xml version="1.0" encoding="utf-8"?>
<ds:datastoreItem xmlns:ds="http://schemas.openxmlformats.org/officeDocument/2006/customXml" ds:itemID="{4B271C0B-B4B2-474F-B066-44AA5521B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27d5f1-50d5-4e70-92e1-7a84c16401fb"/>
    <ds:schemaRef ds:uri="ac87a440-5df4-4752-88e0-0e2edb4de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552834-F4CD-43B3-971A-659EA60BFCED}">
  <ds:schemaRefs>
    <ds:schemaRef ds:uri="http://schemas.microsoft.com/sharepoint/v3/contenttype/forms"/>
  </ds:schemaRefs>
</ds:datastoreItem>
</file>

<file path=customXml/itemProps3.xml><?xml version="1.0" encoding="utf-8"?>
<ds:datastoreItem xmlns:ds="http://schemas.openxmlformats.org/officeDocument/2006/customXml" ds:itemID="{A9FDA159-AA35-4521-BC56-3DFA1A61FF55}">
  <ds:schemaRefs>
    <ds:schemaRef ds:uri="a727d5f1-50d5-4e70-92e1-7a84c16401fb"/>
    <ds:schemaRef ds:uri="http://purl.org/dc/dcmityp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ac87a440-5df4-4752-88e0-0e2edb4de0b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1188</Words>
  <Application>Microsoft Office PowerPoint</Application>
  <PresentationFormat>Widescreen</PresentationFormat>
  <Paragraphs>186</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MS PGothic</vt:lpstr>
      <vt:lpstr>Yu Mincho</vt:lpstr>
      <vt:lpstr>Arial</vt:lpstr>
      <vt:lpstr>Calibri</vt:lpstr>
      <vt:lpstr>Calibri Light</vt:lpstr>
      <vt:lpstr>Courier New</vt:lpstr>
      <vt:lpstr>Symbol</vt:lpstr>
      <vt:lpstr>Tahoma</vt:lpstr>
      <vt:lpstr>Times New Roman</vt:lpstr>
      <vt:lpstr>Office Theme</vt:lpstr>
      <vt:lpstr>PowerPoint Presentation</vt:lpstr>
      <vt:lpstr>WHO Review of evidence on artemisinin safety in pregnancy</vt:lpstr>
      <vt:lpstr>Research in context</vt:lpstr>
      <vt:lpstr>Study aim</vt:lpstr>
      <vt:lpstr>Study Design and Methods</vt:lpstr>
      <vt:lpstr>Statistical analysis</vt:lpstr>
      <vt:lpstr>Results</vt:lpstr>
      <vt:lpstr>Result- Literature Search</vt:lpstr>
      <vt:lpstr>Result- Artemisinin vs non-Artemisinin</vt:lpstr>
      <vt:lpstr>Result- Artemether-Lumefantrine vs Quinine</vt:lpstr>
      <vt:lpstr>Result- Congenital anomalies</vt:lpstr>
      <vt:lpstr>Conclusions</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2023-03-01T14:48:05Z</dcterms:created>
  <dcterms:modified xsi:type="dcterms:W3CDTF">2023-03-10T19:26:26Z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0x0101008AB6D538E189EF48B4ED4540230CC912</vt:lpwstr>
  </property>
</Properties>
</file>